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theme+xml" PartName="/ppt/theme/theme2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app.xml" Type="http://schemas.openxmlformats.org/officeDocument/2006/relationships/extended-properties"/><Relationship Id="rId2" Target="docProps/core.xml" Type="http://schemas.openxmlformats.org/package/2006/relationships/metadata/core-properties"/><Relationship Id="rId1" Target="ppt/presentation.xml" Type="http://schemas.openxmlformats.org/officeDocument/2006/relationships/officeDocument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0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7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8"/>
  </p:normalViewPr>
  <p:slideViewPr>
    <p:cSldViewPr snapToGrid="0" snapToObjects="1">
      <p:cViewPr varScale="1">
        <p:scale>
          <a:sx n="79" d="100"/>
          <a:sy n="79" d="100"/>
        </p:scale>
        <p:origin x="1656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— Иван Арсентьев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Изображение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лайд-утверж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46700" y="3803806"/>
            <a:ext cx="9736800" cy="2776225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6000">
                <a:latin typeface="DINPro-Black"/>
                <a:ea typeface="DINPro-Black"/>
                <a:cs typeface="DINPro-Black"/>
                <a:sym typeface="DINPro-Black"/>
              </a:defRPr>
            </a:lvl1pPr>
          </a:lstStyle>
          <a:p>
            <a:r>
              <a:t>Текст заголовка</a:t>
            </a:r>
          </a:p>
        </p:txBody>
      </p:sp>
      <p:pic>
        <p:nvPicPr>
          <p:cNvPr id="118" name="logo-hor.pdf" descr="logo-ho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873" y="8558523"/>
            <a:ext cx="1897911" cy="52508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 ?><Relationships xmlns="http://schemas.openxmlformats.org/package/2006/relationships"><Relationship Id="rId2" Target="../media/image3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 ?><Relationships xmlns="http://schemas.openxmlformats.org/package/2006/relationships"><Relationship Id="rId2" Target="../media/image4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 ?><Relationships xmlns="http://schemas.openxmlformats.org/package/2006/relationships"><Relationship Id="rId2" Target="../media/image6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text.ru/spelling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 ?><Relationships xmlns="http://schemas.openxmlformats.org/package/2006/relationships"><Relationship Id="rId2" Target="../media/image7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 ?><Relationships xmlns="http://schemas.openxmlformats.org/package/2006/relationships"><Relationship Id="rId2" Target="../media/image10.jpeg" Type="http://schemas.openxmlformats.org/officeDocument/2006/relationships/image"/><Relationship Id="rId1" Target="../slideLayouts/slideLayout11.xml" Type="http://schemas.openxmlformats.org/officeDocument/2006/relationships/slideLayout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 ?><Relationships xmlns="http://schemas.openxmlformats.org/package/2006/relationships"><Relationship Id="rId2" Target="../media/image12.jpeg" Type="http://schemas.openxmlformats.org/officeDocument/2006/relationships/image"/><Relationship Id="rId1" Target="../slideLayouts/slideLayout6.xml" Type="http://schemas.openxmlformats.org/officeDocument/2006/relationships/slideLayout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 ?><Relationships xmlns="http://schemas.openxmlformats.org/package/2006/relationships"><Relationship Id="rId2" Target="../media/image15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 ?><Relationships xmlns="http://schemas.openxmlformats.org/package/2006/relationships"><Relationship Id="rId2" Target="../media/image16.jpeg" Type="http://schemas.openxmlformats.org/officeDocument/2006/relationships/image"/><Relationship Id="rId1" Target="../slideLayouts/slideLayout6.xml" Type="http://schemas.openxmlformats.org/officeDocument/2006/relationships/slideLayout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 ?><Relationships xmlns="http://schemas.openxmlformats.org/package/2006/relationships"><Relationship Id="rId2" Target="../media/image17.jpeg" Type="http://schemas.openxmlformats.org/officeDocument/2006/relationships/image"/><Relationship Id="rId1" Target="../slideLayouts/slideLayout6.xml" Type="http://schemas.openxmlformats.org/officeDocument/2006/relationships/slideLayout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 ?><Relationships xmlns="http://schemas.openxmlformats.org/package/2006/relationships"><Relationship Id="rId2" Target="../media/image18.jpeg" Type="http://schemas.openxmlformats.org/officeDocument/2006/relationships/image"/><Relationship Id="rId1" Target="../slideLayouts/slideLayout6.xml" Type="http://schemas.openxmlformats.org/officeDocument/2006/relationships/slideLayout"/></Relationships>
</file>

<file path=ppt/slides/_rels/slide55.xml.rels><?xml version="1.0" encoding="UTF-8" standalone="yes" ?><Relationships xmlns="http://schemas.openxmlformats.org/package/2006/relationships"><Relationship Id="rId2" Target="../media/image19.jpeg" Type="http://schemas.openxmlformats.org/officeDocument/2006/relationships/image"/><Relationship Id="rId1" Target="../slideLayouts/slideLayout6.xml" Type="http://schemas.openxmlformats.org/officeDocument/2006/relationships/slideLayout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Как писать тексты и…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defTabSz="473201">
              <a:defRPr sz="6480"/>
            </a:pPr>
            <a:r>
              <a:t>Как писать тексты и </a:t>
            </a:r>
          </a:p>
          <a:p>
            <a:pPr defTabSz="473201">
              <a:defRPr sz="6480"/>
            </a:pPr>
            <a:r>
              <a:t>составлять контент-план для социальных сетей</a:t>
            </a:r>
          </a:p>
        </p:txBody>
      </p:sp>
      <p:sp>
        <p:nvSpPr>
          <p:cNvPr id="129" name="Екатерина Ульянова, журналист…"/>
          <p:cNvSpPr txBox="1">
            <a:spLocks noGrp="1"/>
          </p:cNvSpPr>
          <p:nvPr>
            <p:ph type="subTitle" sz="quarter" idx="1"/>
          </p:nvPr>
        </p:nvSpPr>
        <p:spPr>
          <a:xfrm>
            <a:off x="1270000" y="5600700"/>
            <a:ext cx="10464800" cy="1130300"/>
          </a:xfrm>
          <a:prstGeom prst="rect">
            <a:avLst/>
          </a:prstGeom>
        </p:spPr>
        <p:txBody>
          <a:bodyPr/>
          <a:lstStyle/>
          <a:p>
            <a:pPr algn="r" defTabSz="537463">
              <a:defRPr sz="3404"/>
            </a:pPr>
            <a:r>
              <a:t>Екатерина Ульянова, журналист </a:t>
            </a:r>
          </a:p>
          <a:p>
            <a:pPr algn="r" defTabSz="537463">
              <a:defRPr sz="3404"/>
            </a:pPr>
            <a:r>
              <a:t>«Теплицы социальных технологий»</a:t>
            </a:r>
          </a:p>
        </p:txBody>
      </p:sp>
      <p:pic>
        <p:nvPicPr>
          <p:cNvPr id="130" name="Teplitsa_mainLogo_rus.png" descr="Teplitsa_mainLogo_r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7501" y="7391400"/>
            <a:ext cx="3235171" cy="22421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Разговаривать со сторонниками о том, что волнует их"/>
          <p:cNvSpPr txBox="1">
            <a:spLocks noGrp="1"/>
          </p:cNvSpPr>
          <p:nvPr>
            <p:ph type="title"/>
          </p:nvPr>
        </p:nvSpPr>
        <p:spPr>
          <a:xfrm>
            <a:off x="811914" y="1555350"/>
            <a:ext cx="11099801" cy="2159001"/>
          </a:xfrm>
          <a:prstGeom prst="rect">
            <a:avLst/>
          </a:prstGeom>
        </p:spPr>
        <p:txBody>
          <a:bodyPr/>
          <a:lstStyle/>
          <a:p>
            <a:pPr marR="6985" algn="l" defTabSz="449580">
              <a:defRPr sz="4700">
                <a:latin typeface="DINPro-Bold"/>
                <a:ea typeface="DINPro-Bold"/>
                <a:cs typeface="DINPro-Bold"/>
                <a:sym typeface="DINPro-Bold"/>
              </a:defRPr>
            </a:pPr>
            <a:r>
              <a:t>Разговаривать со сторонниками о том, что волнует их</a:t>
            </a:r>
          </a:p>
          <a:p>
            <a:pPr marR="6985" algn="l" defTabSz="44958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33" name="1. Зачем вам сторонники?…"/>
          <p:cNvSpPr txBox="1">
            <a:spLocks noGrp="1"/>
          </p:cNvSpPr>
          <p:nvPr>
            <p:ph type="body" idx="1"/>
          </p:nvPr>
        </p:nvSpPr>
        <p:spPr>
          <a:xfrm>
            <a:off x="952500" y="3157320"/>
            <a:ext cx="11099800" cy="628650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ts val="7300"/>
              </a:lnSpc>
              <a:spcBef>
                <a:spcPts val="0"/>
              </a:spcBef>
              <a:buSzTx/>
              <a:buNone/>
              <a:defRPr sz="3026"/>
            </a:pPr>
            <a:r>
              <a:rPr b="1"/>
              <a:t>1. </a:t>
            </a:r>
            <a:r>
              <a:t>Зачем вам сторонники?</a:t>
            </a:r>
            <a:endParaRPr sz="1200">
              <a:latin typeface="Times"/>
              <a:ea typeface="Times"/>
              <a:cs typeface="Times"/>
              <a:sym typeface="Times"/>
            </a:endParaRPr>
          </a:p>
          <a:p>
            <a:pPr marL="0" indent="0" defTabSz="457200">
              <a:lnSpc>
                <a:spcPts val="7300"/>
              </a:lnSpc>
              <a:spcBef>
                <a:spcPts val="0"/>
              </a:spcBef>
              <a:buSzTx/>
              <a:buNone/>
              <a:defRPr sz="3026"/>
            </a:pPr>
            <a:r>
              <a:rPr b="1"/>
              <a:t>2. </a:t>
            </a:r>
            <a:r>
              <a:t>Зачем вы сторонникам?</a:t>
            </a:r>
            <a:endParaRPr sz="1200">
              <a:latin typeface="Times"/>
              <a:ea typeface="Times"/>
              <a:cs typeface="Times"/>
              <a:sym typeface="Times"/>
            </a:endParaRPr>
          </a:p>
          <a:p>
            <a:pPr marL="0" indent="0" defTabSz="457200">
              <a:lnSpc>
                <a:spcPts val="7300"/>
              </a:lnSpc>
              <a:spcBef>
                <a:spcPts val="0"/>
              </a:spcBef>
              <a:buSzTx/>
              <a:buNone/>
              <a:defRPr sz="3026"/>
            </a:pPr>
            <a:r>
              <a:rPr b="1"/>
              <a:t>3. </a:t>
            </a:r>
            <a:r>
              <a:t>Кто ваш идеальный сторонник?</a:t>
            </a:r>
            <a:endParaRPr sz="1200">
              <a:latin typeface="Times"/>
              <a:ea typeface="Times"/>
              <a:cs typeface="Times"/>
              <a:sym typeface="Times"/>
            </a:endParaRPr>
          </a:p>
          <a:p>
            <a:pPr marL="0" indent="0" defTabSz="457200">
              <a:lnSpc>
                <a:spcPts val="7300"/>
              </a:lnSpc>
              <a:spcBef>
                <a:spcPts val="0"/>
              </a:spcBef>
              <a:buSzTx/>
              <a:buNone/>
              <a:defRPr sz="3026"/>
            </a:pPr>
            <a:r>
              <a:rPr b="1"/>
              <a:t>4. </a:t>
            </a:r>
            <a:r>
              <a:t>Как добиваться целей вместе?</a:t>
            </a:r>
            <a:endParaRPr sz="1200">
              <a:latin typeface="Times"/>
              <a:ea typeface="Times"/>
              <a:cs typeface="Times"/>
              <a:sym typeface="Times"/>
            </a:endParaRPr>
          </a:p>
          <a:p>
            <a:pPr marL="0" indent="0" defTabSz="457200">
              <a:lnSpc>
                <a:spcPts val="7300"/>
              </a:lnSpc>
              <a:spcBef>
                <a:spcPts val="0"/>
              </a:spcBef>
              <a:buSzTx/>
              <a:buNone/>
              <a:defRPr sz="3026"/>
            </a:pPr>
            <a:endParaRPr sz="12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Сторителлинг - это про каждый ваш пост или текст"/>
          <p:cNvSpPr txBox="1">
            <a:spLocks noGrp="1"/>
          </p:cNvSpPr>
          <p:nvPr>
            <p:ph type="title"/>
          </p:nvPr>
        </p:nvSpPr>
        <p:spPr>
          <a:xfrm>
            <a:off x="1270000" y="3606800"/>
            <a:ext cx="10464800" cy="3302000"/>
          </a:xfrm>
          <a:prstGeom prst="rect">
            <a:avLst/>
          </a:prstGeom>
        </p:spPr>
        <p:txBody>
          <a:bodyPr/>
          <a:lstStyle/>
          <a:p>
            <a:pPr marR="6985" defTabSz="449580">
              <a:defRPr sz="4600">
                <a:latin typeface="DINPro-Bold"/>
                <a:ea typeface="DINPro-Bold"/>
                <a:cs typeface="DINPro-Bold"/>
                <a:sym typeface="DINPro-Bold"/>
              </a:defRPr>
            </a:pPr>
            <a:r>
              <a:t>Сторителлинг - это про каждый ваш пост или текст</a:t>
            </a:r>
          </a:p>
          <a:p>
            <a:pPr marR="6985" defTabSz="449580">
              <a:defRPr sz="4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ost-nochlezhki-primer-2.png" descr="post-nochlezhki-primer-2.pn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1553021" y="913448"/>
            <a:ext cx="10357059" cy="7264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«Прослойка» из контента"/>
          <p:cNvSpPr txBox="1">
            <a:spLocks noGrp="1"/>
          </p:cNvSpPr>
          <p:nvPr>
            <p:ph type="title"/>
          </p:nvPr>
        </p:nvSpPr>
        <p:spPr>
          <a:xfrm>
            <a:off x="700712" y="858288"/>
            <a:ext cx="11099801" cy="2159001"/>
          </a:xfrm>
          <a:prstGeom prst="rect">
            <a:avLst/>
          </a:prstGeom>
        </p:spPr>
        <p:txBody>
          <a:bodyPr/>
          <a:lstStyle>
            <a:lvl1pPr defTabSz="502412">
              <a:defRPr sz="6880"/>
            </a:lvl1pPr>
          </a:lstStyle>
          <a:p>
            <a:r>
              <a:t>«Прослойка» из контента</a:t>
            </a:r>
          </a:p>
        </p:txBody>
      </p:sp>
      <p:sp>
        <p:nvSpPr>
          <p:cNvPr id="140" name="1. Слишком высокий информационный шум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ts val="7300"/>
              </a:lnSpc>
              <a:spcBef>
                <a:spcPts val="0"/>
              </a:spcBef>
              <a:buSzTx/>
              <a:buNone/>
              <a:defRPr sz="3026"/>
            </a:pPr>
            <a:r>
              <a:rPr b="1"/>
              <a:t>1. </a:t>
            </a:r>
            <a:r>
              <a:t>Слишком высокий информационный шум.</a:t>
            </a:r>
            <a:endParaRPr sz="1200">
              <a:latin typeface="Times"/>
              <a:ea typeface="Times"/>
              <a:cs typeface="Times"/>
              <a:sym typeface="Times"/>
            </a:endParaRPr>
          </a:p>
          <a:p>
            <a:pPr marL="0" indent="0" defTabSz="457200">
              <a:lnSpc>
                <a:spcPts val="7300"/>
              </a:lnSpc>
              <a:spcBef>
                <a:spcPts val="0"/>
              </a:spcBef>
              <a:buSzTx/>
              <a:buNone/>
              <a:defRPr sz="3026"/>
            </a:pPr>
            <a:r>
              <a:rPr b="1"/>
              <a:t>2. </a:t>
            </a:r>
            <a:r>
              <a:t>Достучаться до людей можно только через то, что им интересно / полезно / зацепит.</a:t>
            </a:r>
            <a:endParaRPr sz="1200">
              <a:latin typeface="Times"/>
              <a:ea typeface="Times"/>
              <a:cs typeface="Times"/>
              <a:sym typeface="Times"/>
            </a:endParaRPr>
          </a:p>
          <a:p>
            <a:pPr marL="0" indent="0" defTabSz="457200">
              <a:lnSpc>
                <a:spcPts val="7300"/>
              </a:lnSpc>
              <a:spcBef>
                <a:spcPts val="0"/>
              </a:spcBef>
              <a:buSzTx/>
              <a:buNone/>
              <a:defRPr sz="3026"/>
            </a:pPr>
            <a:r>
              <a:rPr b="1"/>
              <a:t>3. </a:t>
            </a:r>
            <a:r>
              <a:t>Привлекайте внимание контентом.</a:t>
            </a:r>
            <a:endParaRPr sz="1200">
              <a:latin typeface="Times"/>
              <a:ea typeface="Times"/>
              <a:cs typeface="Times"/>
              <a:sym typeface="Times"/>
            </a:endParaRPr>
          </a:p>
          <a:p>
            <a:pPr marL="0" indent="0" defTabSz="457200">
              <a:lnSpc>
                <a:spcPts val="7300"/>
              </a:lnSpc>
              <a:spcBef>
                <a:spcPts val="0"/>
              </a:spcBef>
              <a:buSzTx/>
              <a:buNone/>
              <a:defRPr sz="3026"/>
            </a:pPr>
            <a:r>
              <a:rPr b="1"/>
              <a:t>4. </a:t>
            </a:r>
            <a:r>
              <a:t>Контент должен быть прослойкой между пользователями и продуктом.</a:t>
            </a:r>
            <a:endParaRPr sz="1200">
              <a:latin typeface="Times"/>
              <a:ea typeface="Times"/>
              <a:cs typeface="Times"/>
              <a:sym typeface="Times"/>
            </a:endParaRPr>
          </a:p>
          <a:p>
            <a:pPr marL="0" indent="0" defTabSz="457200">
              <a:lnSpc>
                <a:spcPts val="7300"/>
              </a:lnSpc>
              <a:spcBef>
                <a:spcPts val="0"/>
              </a:spcBef>
              <a:buSzTx/>
              <a:buNone/>
              <a:defRPr sz="3026"/>
            </a:pPr>
            <a:endParaRPr sz="12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Коммуникация по принципу «человек - человеку».…"/>
          <p:cNvSpPr txBox="1">
            <a:spLocks noGrp="1"/>
          </p:cNvSpPr>
          <p:nvPr>
            <p:ph type="title"/>
          </p:nvPr>
        </p:nvSpPr>
        <p:spPr>
          <a:xfrm>
            <a:off x="1128689" y="2511317"/>
            <a:ext cx="10747422" cy="4756366"/>
          </a:xfrm>
          <a:prstGeom prst="rect">
            <a:avLst/>
          </a:prstGeom>
        </p:spPr>
        <p:txBody>
          <a:bodyPr/>
          <a:lstStyle/>
          <a:p>
            <a:pPr defTabSz="283235">
              <a:defRPr sz="5103">
                <a:latin typeface="DINPro-Bold"/>
                <a:ea typeface="DINPro-Bold"/>
                <a:cs typeface="DINPro-Bold"/>
                <a:sym typeface="DINPro-Bold"/>
              </a:defRPr>
            </a:pPr>
            <a:r>
              <a:t>Коммуникация по принципу «человек - человеку». </a:t>
            </a:r>
          </a:p>
          <a:p>
            <a:pPr defTabSz="283235">
              <a:defRPr sz="5103">
                <a:latin typeface="DINPro-Bold"/>
                <a:ea typeface="DINPro-Bold"/>
                <a:cs typeface="DINPro-Bold"/>
                <a:sym typeface="DINPro-Bold"/>
              </a:defRPr>
            </a:pPr>
            <a:endParaRPr/>
          </a:p>
          <a:p>
            <a:pPr defTabSz="283235">
              <a:defRPr sz="2709">
                <a:latin typeface="DINPro-Bold"/>
                <a:ea typeface="DINPro-Bold"/>
                <a:cs typeface="DINPro-Bold"/>
                <a:sym typeface="DINPro-Bold"/>
              </a:defRPr>
            </a:pPr>
            <a:r>
              <a:rPr sz="5103"/>
              <a:t>Всем интересно про людей, а не организацию.</a:t>
            </a:r>
            <a:r>
              <a:t>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Люди поддержат скорее одного человека, историю которого они пропустили через себя, чем группу абстрактных людей."/>
          <p:cNvSpPr txBox="1">
            <a:spLocks noGrp="1"/>
          </p:cNvSpPr>
          <p:nvPr>
            <p:ph type="title"/>
          </p:nvPr>
        </p:nvSpPr>
        <p:spPr>
          <a:xfrm>
            <a:off x="1181100" y="2628900"/>
            <a:ext cx="10464800" cy="3302000"/>
          </a:xfrm>
          <a:prstGeom prst="rect">
            <a:avLst/>
          </a:prstGeom>
        </p:spPr>
        <p:txBody>
          <a:bodyPr/>
          <a:lstStyle>
            <a:lvl1pPr defTabSz="431596">
              <a:defRPr sz="4128">
                <a:latin typeface="DINPro-Bold"/>
                <a:ea typeface="DINPro-Bold"/>
                <a:cs typeface="DINPro-Bold"/>
                <a:sym typeface="DINPro-Bold"/>
              </a:defRPr>
            </a:lvl1pPr>
          </a:lstStyle>
          <a:p>
            <a:r>
              <a:t>Люди поддержат скорее одного человека, историю которого они пропустили через себя, чем группу абстрактных людей.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История - это не только лонгрид.…"/>
          <p:cNvSpPr txBox="1">
            <a:spLocks noGrp="1"/>
          </p:cNvSpPr>
          <p:nvPr>
            <p:ph type="title"/>
          </p:nvPr>
        </p:nvSpPr>
        <p:spPr>
          <a:xfrm>
            <a:off x="1181100" y="2628900"/>
            <a:ext cx="10464800" cy="3302000"/>
          </a:xfrm>
          <a:prstGeom prst="rect">
            <a:avLst/>
          </a:prstGeom>
        </p:spPr>
        <p:txBody>
          <a:bodyPr/>
          <a:lstStyle/>
          <a:p>
            <a:pPr defTabSz="413613">
              <a:defRPr sz="3956">
                <a:latin typeface="DINPro-Bold"/>
                <a:ea typeface="DINPro-Bold"/>
                <a:cs typeface="DINPro-Bold"/>
                <a:sym typeface="DINPro-Bold"/>
              </a:defRPr>
            </a:pPr>
            <a:r>
              <a:t>История - это не только лонгрид. </a:t>
            </a:r>
          </a:p>
          <a:p>
            <a:pPr defTabSz="413613">
              <a:defRPr sz="3956">
                <a:latin typeface="DINPro-Bold"/>
                <a:ea typeface="DINPro-Bold"/>
                <a:cs typeface="DINPro-Bold"/>
                <a:sym typeface="DINPro-Bold"/>
              </a:defRPr>
            </a:pPr>
            <a:endParaRPr/>
          </a:p>
          <a:p>
            <a:pPr defTabSz="413613">
              <a:defRPr sz="3956">
                <a:latin typeface="DINPro-Bold"/>
                <a:ea typeface="DINPro-Bold"/>
                <a:cs typeface="DINPro-Bold"/>
                <a:sym typeface="DINPro-Bold"/>
              </a:defRPr>
            </a:pPr>
            <a:r>
              <a:t>Рассказать историю можно в любом формате. Даже коротком.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Как создать историю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Как создать историю</a:t>
            </a:r>
          </a:p>
        </p:txBody>
      </p:sp>
      <p:sp>
        <p:nvSpPr>
          <p:cNvPr id="155" name="1. Найдите героя.…"/>
          <p:cNvSpPr txBox="1">
            <a:spLocks noGrp="1"/>
          </p:cNvSpPr>
          <p:nvPr>
            <p:ph type="body" idx="1"/>
          </p:nvPr>
        </p:nvSpPr>
        <p:spPr>
          <a:xfrm>
            <a:off x="952500" y="2006600"/>
            <a:ext cx="11099800" cy="6286500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ts val="7300"/>
              </a:lnSpc>
              <a:spcBef>
                <a:spcPts val="0"/>
              </a:spcBef>
              <a:buSzTx/>
              <a:buNone/>
              <a:defRPr sz="3026"/>
            </a:pPr>
            <a:r>
              <a:rPr b="1"/>
              <a:t>1. </a:t>
            </a:r>
            <a:r>
              <a:t>Найдите героя.</a:t>
            </a:r>
            <a:endParaRPr sz="1200">
              <a:latin typeface="Times"/>
              <a:ea typeface="Times"/>
              <a:cs typeface="Times"/>
              <a:sym typeface="Times"/>
            </a:endParaRPr>
          </a:p>
          <a:p>
            <a:pPr marL="0" indent="0" defTabSz="457200">
              <a:lnSpc>
                <a:spcPts val="7300"/>
              </a:lnSpc>
              <a:spcBef>
                <a:spcPts val="0"/>
              </a:spcBef>
              <a:buSzTx/>
              <a:buNone/>
              <a:defRPr sz="3026"/>
            </a:pPr>
            <a:r>
              <a:rPr b="1"/>
              <a:t>2. </a:t>
            </a:r>
            <a:r>
              <a:t>Подумайте, почему его история вдохновляет, чем она интересна? Найдите драму.</a:t>
            </a:r>
            <a:endParaRPr sz="1200">
              <a:latin typeface="Times"/>
              <a:ea typeface="Times"/>
              <a:cs typeface="Times"/>
              <a:sym typeface="Times"/>
            </a:endParaRPr>
          </a:p>
          <a:p>
            <a:pPr marL="0" indent="0" defTabSz="457200">
              <a:lnSpc>
                <a:spcPts val="7300"/>
              </a:lnSpc>
              <a:spcBef>
                <a:spcPts val="0"/>
              </a:spcBef>
              <a:buSzTx/>
              <a:buNone/>
              <a:defRPr sz="3026"/>
            </a:pPr>
            <a:r>
              <a:rPr b="1"/>
              <a:t>3. </a:t>
            </a:r>
            <a:r>
              <a:t>Помните, что героем может быть не только человек.</a:t>
            </a:r>
            <a:endParaRPr sz="1200">
              <a:latin typeface="Times"/>
              <a:ea typeface="Times"/>
              <a:cs typeface="Times"/>
              <a:sym typeface="Times"/>
            </a:endParaRPr>
          </a:p>
          <a:p>
            <a:pPr marL="0" indent="0" defTabSz="457200">
              <a:lnSpc>
                <a:spcPts val="7300"/>
              </a:lnSpc>
              <a:spcBef>
                <a:spcPts val="0"/>
              </a:spcBef>
              <a:buSzTx/>
              <a:buNone/>
              <a:defRPr sz="3026"/>
            </a:pPr>
            <a:r>
              <a:rPr b="1"/>
              <a:t>4. </a:t>
            </a:r>
            <a:r>
              <a:t>Подберите иллюстрацию. </a:t>
            </a:r>
            <a:endParaRPr sz="1200">
              <a:latin typeface="Times"/>
              <a:ea typeface="Times"/>
              <a:cs typeface="Times"/>
              <a:sym typeface="Times"/>
            </a:endParaRPr>
          </a:p>
          <a:p>
            <a:pPr marL="0" indent="0" defTabSz="457200">
              <a:lnSpc>
                <a:spcPts val="7300"/>
              </a:lnSpc>
              <a:spcBef>
                <a:spcPts val="0"/>
              </a:spcBef>
              <a:buSzTx/>
              <a:buNone/>
              <a:defRPr sz="3026"/>
            </a:pPr>
            <a:endParaRPr sz="1200">
              <a:latin typeface="Times"/>
              <a:ea typeface="Times"/>
              <a:cs typeface="Times"/>
              <a:sym typeface="Times"/>
            </a:endParaRPr>
          </a:p>
          <a:p>
            <a:pPr marL="0" indent="0" defTabSz="457200">
              <a:lnSpc>
                <a:spcPts val="7300"/>
              </a:lnSpc>
              <a:spcBef>
                <a:spcPts val="0"/>
              </a:spcBef>
              <a:buSzTx/>
              <a:buNone/>
              <a:defRPr sz="3026"/>
            </a:pPr>
            <a:r>
              <a:rPr b="1"/>
              <a:t>Форматы:</a:t>
            </a:r>
            <a:r>
              <a:t> от 1-го лица, фотоистории, короткие истории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Рассказывайте «сказку».…"/>
          <p:cNvSpPr txBox="1">
            <a:spLocks noGrp="1"/>
          </p:cNvSpPr>
          <p:nvPr>
            <p:ph type="title"/>
          </p:nvPr>
        </p:nvSpPr>
        <p:spPr>
          <a:xfrm>
            <a:off x="1110912" y="2653586"/>
            <a:ext cx="10782976" cy="5065002"/>
          </a:xfrm>
          <a:prstGeom prst="rect">
            <a:avLst/>
          </a:prstGeom>
        </p:spPr>
        <p:txBody>
          <a:bodyPr/>
          <a:lstStyle/>
          <a:p>
            <a:pPr defTabSz="449580">
              <a:defRPr sz="4300">
                <a:latin typeface="DINPro-Bold"/>
                <a:ea typeface="DINPro-Bold"/>
                <a:cs typeface="DINPro-Bold"/>
                <a:sym typeface="DINPro-Bold"/>
              </a:defRPr>
            </a:pPr>
            <a:r>
              <a:t>Рассказывайте «сказку».</a:t>
            </a:r>
          </a:p>
          <a:p>
            <a:pPr defTabSz="449580">
              <a:defRPr sz="4300">
                <a:latin typeface="DINPro-Bold"/>
                <a:ea typeface="DINPro-Bold"/>
                <a:cs typeface="DINPro-Bold"/>
                <a:sym typeface="DINPro-Bold"/>
              </a:defRPr>
            </a:pPr>
            <a:r>
              <a:t>Не заставляйте сторонников читать «диссертацию</a:t>
            </a:r>
            <a:r>
              <a:rPr sz="4400"/>
              <a:t>».</a:t>
            </a:r>
            <a:r>
              <a:t> 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Снимок экрана 2020-02-22 в 8.51.19.png" descr="Снимок экрана 2020-02-22 в 8.51.19.pn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17108" b="17108"/>
          <a:stretch>
            <a:fillRect/>
          </a:stretch>
        </p:blipFill>
        <p:spPr>
          <a:xfrm>
            <a:off x="1168449" y="1644226"/>
            <a:ext cx="11142452" cy="674640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Как пишем тексты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Как пишем тексты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Что такое инфостиль"/>
          <p:cNvSpPr txBox="1">
            <a:spLocks noGrp="1"/>
          </p:cNvSpPr>
          <p:nvPr>
            <p:ph type="title"/>
          </p:nvPr>
        </p:nvSpPr>
        <p:spPr>
          <a:xfrm>
            <a:off x="460729" y="1233800"/>
            <a:ext cx="9221540" cy="962969"/>
          </a:xfrm>
          <a:prstGeom prst="rect">
            <a:avLst/>
          </a:prstGeom>
        </p:spPr>
        <p:txBody>
          <a:bodyPr/>
          <a:lstStyle>
            <a:lvl1pPr defTabSz="414781">
              <a:defRPr sz="5680"/>
            </a:lvl1pPr>
          </a:lstStyle>
          <a:p>
            <a:r>
              <a:t>Что такое инфостиль</a:t>
            </a:r>
          </a:p>
        </p:txBody>
      </p:sp>
      <p:sp>
        <p:nvSpPr>
          <p:cNvPr id="168" name="Упрощение текста. При редактировании убираются канцеляризмы, сложные предложения и пустые фразы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57200" indent="-317500" defTabSz="457200">
              <a:spcBef>
                <a:spcPts val="0"/>
              </a:spcBef>
              <a:buFont typeface="Helvetica"/>
              <a:defRPr sz="2700">
                <a:latin typeface="DINPro-Regular"/>
                <a:ea typeface="DINPro-Regular"/>
                <a:cs typeface="DINPro-Regular"/>
                <a:sym typeface="DINPro-Regular"/>
              </a:defRPr>
            </a:pPr>
            <a:r>
              <a:rPr>
                <a:latin typeface="DINPro-Bold"/>
                <a:ea typeface="DINPro-Bold"/>
                <a:cs typeface="DINPro-Bold"/>
                <a:sym typeface="DINPro-Bold"/>
              </a:rPr>
              <a:t>Упрощение текста</a:t>
            </a:r>
            <a:r>
              <a:t>. При редактировании убираются канцеляризмы, сложные предложения и пустые фразы.</a:t>
            </a:r>
          </a:p>
          <a:p>
            <a:pPr marL="457200" indent="-317500" defTabSz="457200">
              <a:spcBef>
                <a:spcPts val="0"/>
              </a:spcBef>
              <a:buFont typeface="Helvetica"/>
              <a:defRPr sz="2700">
                <a:latin typeface="DINPro-Regular"/>
                <a:ea typeface="DINPro-Regular"/>
                <a:cs typeface="DINPro-Regular"/>
                <a:sym typeface="DINPro-Regular"/>
              </a:defRPr>
            </a:pPr>
            <a:r>
              <a:rPr>
                <a:latin typeface="DINPro-Bold"/>
                <a:ea typeface="DINPro-Bold"/>
                <a:cs typeface="DINPro-Bold"/>
                <a:sym typeface="DINPro-Bold"/>
              </a:rPr>
              <a:t>Высокая информационная ценность</a:t>
            </a:r>
            <a:r>
              <a:t>. Больше чисел, фактов, конкретики и интересных читателю мыслей. </a:t>
            </a:r>
          </a:p>
          <a:p>
            <a:pPr marL="457200" indent="-317500" defTabSz="457200">
              <a:spcBef>
                <a:spcPts val="0"/>
              </a:spcBef>
              <a:buFont typeface="Helvetica"/>
              <a:defRPr sz="2700">
                <a:latin typeface="DINPro-Regular"/>
                <a:ea typeface="DINPro-Regular"/>
                <a:cs typeface="DINPro-Regular"/>
                <a:sym typeface="DINPro-Regular"/>
              </a:defRPr>
            </a:pPr>
            <a:r>
              <a:rPr>
                <a:latin typeface="DINPro-Bold"/>
                <a:ea typeface="DINPro-Bold"/>
                <a:cs typeface="DINPro-Bold"/>
                <a:sym typeface="DINPro-Bold"/>
              </a:rPr>
              <a:t>Динамика</a:t>
            </a:r>
            <a:r>
              <a:t>. Отказ от слабых глаголов, многоступенчатых фраз и длинных предложений. Текст читается легче, быстрее и проще проникает в мозг.</a:t>
            </a:r>
          </a:p>
          <a:p>
            <a:pPr marL="457200" indent="-317500" defTabSz="457200">
              <a:spcBef>
                <a:spcPts val="0"/>
              </a:spcBef>
              <a:buFont typeface="Helvetica"/>
              <a:defRPr sz="2700">
                <a:latin typeface="DINPro-Regular"/>
                <a:ea typeface="DINPro-Regular"/>
                <a:cs typeface="DINPro-Regular"/>
                <a:sym typeface="DINPro-Regular"/>
              </a:defRPr>
            </a:pPr>
            <a:r>
              <a:rPr>
                <a:latin typeface="DINPro-Bold"/>
                <a:ea typeface="DINPro-Bold"/>
                <a:cs typeface="DINPro-Bold"/>
                <a:sym typeface="DINPro-Bold"/>
              </a:rPr>
              <a:t>Понятность</a:t>
            </a:r>
            <a:r>
              <a:t>. Контент адаптируется под целевую аудиторию. Но всегда сохраняет простоту. Его поймет и специалист, и новичок.</a:t>
            </a:r>
          </a:p>
          <a:p>
            <a:pPr marL="457200" indent="-317500" defTabSz="457200">
              <a:spcBef>
                <a:spcPts val="0"/>
              </a:spcBef>
              <a:buFont typeface="Helvetica"/>
              <a:defRPr sz="2700">
                <a:latin typeface="DINPro-Regular"/>
                <a:ea typeface="DINPro-Regular"/>
                <a:cs typeface="DINPro-Regular"/>
                <a:sym typeface="DINPro-Regular"/>
              </a:defRPr>
            </a:pPr>
            <a:r>
              <a:rPr>
                <a:latin typeface="DINPro-Bold"/>
                <a:ea typeface="DINPro-Bold"/>
                <a:cs typeface="DINPro-Bold"/>
                <a:sym typeface="DINPro-Bold"/>
              </a:rPr>
              <a:t>Конкретика</a:t>
            </a:r>
            <a:r>
              <a:t>. Из текста вытравливается лишняя вода. Речь идет именно о пустых фразах. Подстройку, атмосферные фразы и другие подходящие литературные приемы можно оставить.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Снимок экрана 2020-02-28 в 22.43.44.png" descr="Снимок экрана 2020-02-28 в 22.43.44.pn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1980" b="1980"/>
          <a:stretch>
            <a:fillRect/>
          </a:stretch>
        </p:blipFill>
        <p:spPr>
          <a:xfrm>
            <a:off x="785708" y="1149019"/>
            <a:ext cx="11088425" cy="671369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Снимок экрана 2020-02-28 в 22.52.45.png" descr="Снимок экрана 2020-02-28 в 22.52.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585" y="1698908"/>
            <a:ext cx="9518608" cy="51724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Классный текс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Классный текст</a:t>
            </a:r>
          </a:p>
        </p:txBody>
      </p:sp>
      <p:sp>
        <p:nvSpPr>
          <p:cNvPr id="175" name="Понятный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Понятный</a:t>
            </a:r>
            <a:endParaRPr sz="1200"/>
          </a:p>
          <a:p>
            <a:pPr marL="0" indent="0">
              <a:buSzTx/>
              <a:buNone/>
            </a:pPr>
            <a:r>
              <a:t>Полезный</a:t>
            </a:r>
            <a:endParaRPr sz="1200"/>
          </a:p>
          <a:p>
            <a:pPr marL="0" indent="0">
              <a:buSzTx/>
              <a:buNone/>
            </a:pPr>
            <a:r>
              <a:t>Увлекательный, вызывает эмоции</a:t>
            </a:r>
            <a:endParaRPr sz="1200"/>
          </a:p>
          <a:p>
            <a:pPr marL="0" indent="0">
              <a:buSzTx/>
              <a:buNone/>
            </a:pPr>
            <a:r>
              <a:t>Информативный</a:t>
            </a:r>
            <a:endParaRPr sz="1200"/>
          </a:p>
          <a:p>
            <a:pPr marL="0" indent="0">
              <a:buSzTx/>
              <a:buNone/>
            </a:pPr>
            <a:r>
              <a:t>Убедительный</a:t>
            </a:r>
            <a:endParaRPr sz="1200"/>
          </a:p>
          <a:p>
            <a:pPr marL="0" indent="0">
              <a:buSzTx/>
              <a:buNone/>
            </a:pPr>
            <a:r>
              <a:t>Грамотный (</a:t>
            </a:r>
            <a:r>
              <a:rPr u="sng">
                <a:hlinkClick r:id="rId2"/>
              </a:rPr>
              <a:t>проверить орфографию онлайн</a:t>
            </a:r>
            <a:r>
              <a:t> )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Стоп-слов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Стоп-слова</a:t>
            </a:r>
          </a:p>
        </p:txBody>
      </p:sp>
      <p:sp>
        <p:nvSpPr>
          <p:cNvPr id="178" name="Действие переносится на неодушевленный предмет (проект ведет кампанию, приглашает, реализует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Действие переносится на неодушевленный предмет (проект ведет кампанию, приглашает, реализует)</a:t>
            </a:r>
            <a:endParaRPr sz="1200"/>
          </a:p>
          <a:p>
            <a:r>
              <a:t>Термины и аббревиатуры — объясняйте все</a:t>
            </a:r>
            <a:endParaRPr sz="1200"/>
          </a:p>
          <a:p>
            <a:r>
              <a:t>Слова паразиты: в рамках, реализует, за инициативой стоят, на базе организации</a:t>
            </a:r>
            <a:endParaRPr sz="1200"/>
          </a:p>
          <a:p>
            <a:r>
              <a:t>Сложные формулировки</a:t>
            </a:r>
            <a:endParaRPr sz="1200"/>
          </a:p>
          <a:p>
            <a:pPr marL="0" indent="0">
              <a:spcBef>
                <a:spcPts val="0"/>
              </a:spcBef>
              <a:buSzTx/>
              <a:buNone/>
              <a:defRPr sz="2400" b="1"/>
            </a:pPr>
            <a:br/>
            <a:r>
              <a:t>Что делать: читаем предложения вслух, просим прочитать текст ваших друзей, разбиваем длинное предложение на несколько, больше глаголов, ритма.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Не берем в текс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Не берем в текст</a:t>
            </a:r>
          </a:p>
        </p:txBody>
      </p:sp>
      <p:sp>
        <p:nvSpPr>
          <p:cNvPr id="181" name="Текстовый блок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ts val="12700"/>
              </a:lnSpc>
              <a:spcBef>
                <a:spcPts val="0"/>
              </a:spcBef>
              <a:buSzTx/>
              <a:buNone/>
              <a:defRPr sz="5333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 marL="0" indent="0" defTabSz="457200">
              <a:lnSpc>
                <a:spcPts val="12700"/>
              </a:lnSpc>
              <a:spcBef>
                <a:spcPts val="0"/>
              </a:spcBef>
              <a:buSzTx/>
              <a:buNone/>
              <a:defRPr sz="5333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 marL="0" indent="0" defTabSz="457200">
              <a:lnSpc>
                <a:spcPts val="12400"/>
              </a:lnSpc>
              <a:spcBef>
                <a:spcPts val="0"/>
              </a:spcBef>
              <a:buSzTx/>
              <a:buNone/>
              <a:defRPr sz="5333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82" name="Восклицательные знаки…"/>
          <p:cNvSpPr txBox="1"/>
          <p:nvPr/>
        </p:nvSpPr>
        <p:spPr>
          <a:xfrm>
            <a:off x="619423" y="2939054"/>
            <a:ext cx="12266474" cy="607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44500" indent="-444500" algn="l">
              <a:spcBef>
                <a:spcPts val="4200"/>
              </a:spcBef>
              <a:buSzPct val="145000"/>
              <a:buChar char="•"/>
              <a:defRPr sz="3200" b="0"/>
            </a:pPr>
            <a:r>
              <a:t>Восклицательные знаки</a:t>
            </a:r>
            <a:endParaRPr sz="1200"/>
          </a:p>
          <a:p>
            <a:pPr marL="444500" indent="-444500" algn="l">
              <a:spcBef>
                <a:spcPts val="4200"/>
              </a:spcBef>
              <a:buSzPct val="145000"/>
              <a:buChar char="•"/>
              <a:defRPr sz="3200" b="0"/>
            </a:pPr>
            <a:r>
              <a:t>КАПС, смайлы </a:t>
            </a:r>
            <a:endParaRPr sz="1200"/>
          </a:p>
          <a:p>
            <a:pPr marL="444500" indent="-444500" algn="l">
              <a:spcBef>
                <a:spcPts val="4200"/>
              </a:spcBef>
              <a:buSzPct val="145000"/>
              <a:buChar char="•"/>
              <a:defRPr sz="3200" b="0"/>
            </a:pPr>
            <a:r>
              <a:t>Жалобные эмоции</a:t>
            </a:r>
            <a:endParaRPr sz="1200"/>
          </a:p>
          <a:p>
            <a:pPr marL="444500" indent="-444500" algn="l">
              <a:spcBef>
                <a:spcPts val="4200"/>
              </a:spcBef>
              <a:buSzPct val="145000"/>
              <a:buChar char="•"/>
              <a:defRPr sz="3200" b="0"/>
            </a:pPr>
            <a:r>
              <a:t>Эпитеты и побудительные предложения (Просим, помогите!)</a:t>
            </a:r>
            <a:endParaRPr sz="1200"/>
          </a:p>
          <a:p>
            <a:pPr marL="444500" indent="-444500" algn="l">
              <a:spcBef>
                <a:spcPts val="4200"/>
              </a:spcBef>
              <a:buSzPct val="145000"/>
              <a:buChar char="•"/>
              <a:defRPr sz="3200" b="0"/>
            </a:pPr>
            <a:r>
              <a:t>Стоп-слова (наилучший, абсолютный, являться)</a:t>
            </a:r>
          </a:p>
          <a:p>
            <a:pPr algn="l">
              <a:spcBef>
                <a:spcPts val="4200"/>
              </a:spcBef>
              <a:defRPr sz="3200" b="0"/>
            </a:pPr>
            <a:endParaRPr sz="12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Что поможет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Что поможет: </a:t>
            </a:r>
          </a:p>
        </p:txBody>
      </p:sp>
      <p:sp>
        <p:nvSpPr>
          <p:cNvPr id="185" name="Прогоните через Главред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indent="0" defTabSz="457200">
              <a:lnSpc>
                <a:spcPts val="6100"/>
              </a:lnSpc>
              <a:spcBef>
                <a:spcPts val="0"/>
              </a:spcBef>
              <a:buSzTx/>
              <a:buNone/>
              <a:defRPr sz="2400">
                <a:solidFill>
                  <a:srgbClr val="191E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indent="0" defTabSz="457200">
              <a:lnSpc>
                <a:spcPts val="2800"/>
              </a:lnSpc>
              <a:spcBef>
                <a:spcPts val="0"/>
              </a:spcBef>
              <a:buSzTx/>
              <a:buNone/>
              <a:defRPr sz="1200">
                <a:latin typeface="Times"/>
                <a:ea typeface="Times"/>
                <a:cs typeface="Times"/>
                <a:sym typeface="Times"/>
              </a:defRPr>
            </a:pPr>
            <a:endParaRPr sz="1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r>
              <a:t>Прогоните через Главред</a:t>
            </a:r>
          </a:p>
          <a:p>
            <a:r>
              <a:t>Поговорите с Google Doc</a:t>
            </a:r>
          </a:p>
          <a:p>
            <a:r>
              <a:t>Попробуйте фрирайтинг</a:t>
            </a:r>
          </a:p>
          <a:p>
            <a:endParaRPr/>
          </a:p>
          <a:p>
            <a:pPr marL="0" indent="0">
              <a:spcBef>
                <a:spcPts val="0"/>
              </a:spcBef>
              <a:buSzTx/>
              <a:buNone/>
              <a:defRPr sz="2400" b="1"/>
            </a:pPr>
            <a:endParaRPr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ишите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Пишите:</a:t>
            </a:r>
          </a:p>
        </p:txBody>
      </p:sp>
      <p:sp>
        <p:nvSpPr>
          <p:cNvPr id="188" name="Информативно и емко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t>Информативно и емко</a:t>
            </a:r>
          </a:p>
          <a:p>
            <a:r>
              <a:t>Без художественных оборотов и канцеляризмов</a:t>
            </a:r>
          </a:p>
          <a:p>
            <a:r>
              <a:t>Тем языком, каким рассказывали бы друзьям </a:t>
            </a:r>
          </a:p>
          <a:p>
            <a:r>
              <a:t>Динамично, без нудных перечислений и общих фраз</a:t>
            </a:r>
          </a:p>
          <a:p>
            <a:endParaRPr/>
          </a:p>
          <a:p>
            <a:pPr marL="0" indent="0">
              <a:spcBef>
                <a:spcPts val="0"/>
              </a:spcBef>
              <a:buSzTx/>
              <a:buNone/>
              <a:defRPr sz="2400" b="1"/>
            </a:pPr>
            <a:endParaRPr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Быть простыми - хорошо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Быть простыми - хорошо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rimer-nochlezhka-4-620x422.png" descr="primer-nochlezhka-4-620x4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375" y="1536289"/>
            <a:ext cx="10558195" cy="71863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Убеждайте фактами.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566674">
              <a:defRPr sz="7760"/>
            </a:pPr>
            <a:r>
              <a:t>Убеждайте фактами.</a:t>
            </a:r>
          </a:p>
          <a:p>
            <a:pPr defTabSz="566674">
              <a:defRPr sz="7760"/>
            </a:pPr>
            <a:r>
              <a:t>Не эпитетами. 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IMG_9450.jpg" descr="IMG_94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062" y="626018"/>
            <a:ext cx="5884676" cy="85015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all to a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Call to action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Галерея изображений"/>
          <p:cNvGrpSpPr/>
          <p:nvPr/>
        </p:nvGrpSpPr>
        <p:grpSpPr>
          <a:xfrm>
            <a:off x="3080992" y="131285"/>
            <a:ext cx="6505666" cy="11211319"/>
            <a:chOff x="0" y="0"/>
            <a:chExt cx="6505664" cy="11211317"/>
          </a:xfrm>
        </p:grpSpPr>
        <p:pic>
          <p:nvPicPr>
            <p:cNvPr id="200" name="ET-Mini-Rescue-Facebook-Fundraiser.png" descr="ET-Mini-Rescue-Facebook-Fundraiser.png"/>
            <p:cNvPicPr>
              <a:picLocks noChangeAspect="1"/>
            </p:cNvPicPr>
            <p:nvPr/>
          </p:nvPicPr>
          <p:blipFill>
            <a:blip r:embed="rId2"/>
            <a:srcRect t="10372" b="10372"/>
            <a:stretch>
              <a:fillRect/>
            </a:stretch>
          </p:blipFill>
          <p:spPr>
            <a:xfrm>
              <a:off x="0" y="0"/>
              <a:ext cx="6505665" cy="106725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1" name="Введите подпись."/>
            <p:cNvSpPr/>
            <p:nvPr/>
          </p:nvSpPr>
          <p:spPr>
            <a:xfrm>
              <a:off x="0" y="10748785"/>
              <a:ext cx="6505665" cy="462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>
                <a:defRPr sz="2000"/>
              </a:lvl1pPr>
            </a:lstStyle>
            <a:p>
              <a:r>
                <a:t>Введите подпись.</a:t>
              </a:r>
            </a:p>
          </p:txBody>
        </p:sp>
      </p:grp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Структура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Структура:</a:t>
            </a:r>
          </a:p>
        </p:txBody>
      </p:sp>
      <p:sp>
        <p:nvSpPr>
          <p:cNvPr id="205" name="Зима близко и нам нужна помощь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640079" indent="-411479" defTabSz="449580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57200" algn="l"/>
              </a:tabLst>
              <a:defRPr>
                <a:solidFill>
                  <a:srgbClr val="21282F"/>
                </a:solidFill>
              </a:defRPr>
            </a:pPr>
            <a:r>
              <a:t>Зима близко и нам нужна помощь</a:t>
            </a:r>
          </a:p>
          <a:p>
            <a:pPr marL="640079" indent="-411479" defTabSz="449580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57200" algn="l"/>
              </a:tabLst>
              <a:defRPr>
                <a:solidFill>
                  <a:srgbClr val="21282F"/>
                </a:solidFill>
              </a:defRPr>
            </a:pPr>
            <a:endParaRPr/>
          </a:p>
          <a:p>
            <a:pPr marL="640079" indent="-411479" defTabSz="449580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57200" algn="l"/>
              </a:tabLst>
              <a:defRPr>
                <a:solidFill>
                  <a:srgbClr val="21282F"/>
                </a:solidFill>
              </a:defRPr>
            </a:pPr>
            <a:r>
              <a:t>Маленькие ослики хотят есть как большие лошадки </a:t>
            </a:r>
          </a:p>
          <a:p>
            <a:pPr marL="640079" indent="-411479" defTabSz="449580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57200" algn="l"/>
              </a:tabLst>
              <a:defRPr>
                <a:solidFill>
                  <a:srgbClr val="21282F"/>
                </a:solidFill>
              </a:defRPr>
            </a:pPr>
            <a:endParaRPr/>
          </a:p>
          <a:p>
            <a:pPr marL="640079" indent="-411479" defTabSz="449580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57200" algn="l"/>
              </a:tabLst>
              <a:defRPr>
                <a:solidFill>
                  <a:srgbClr val="21282F"/>
                </a:solidFill>
              </a:defRPr>
            </a:pPr>
            <a:r>
              <a:t>А зима пришла рано, уже с октября мы кормим их больше</a:t>
            </a:r>
          </a:p>
          <a:p>
            <a:pPr marL="640079" indent="-411479" defTabSz="449580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57200" algn="l"/>
              </a:tabLst>
              <a:defRPr>
                <a:solidFill>
                  <a:srgbClr val="21282F"/>
                </a:solidFill>
              </a:defRPr>
            </a:pPr>
            <a:endParaRPr/>
          </a:p>
          <a:p>
            <a:pPr marL="640079" indent="-411479" defTabSz="449580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57200" algn="l"/>
              </a:tabLst>
              <a:defRPr>
                <a:solidFill>
                  <a:srgbClr val="21282F"/>
                </a:solidFill>
              </a:defRPr>
            </a:pPr>
            <a:r>
              <a:t>Один ослик - 10 ведер в день и 10 тысяч рублей в месяц</a:t>
            </a:r>
          </a:p>
          <a:p>
            <a:endParaRPr/>
          </a:p>
          <a:p>
            <a:pPr marL="0" indent="0">
              <a:spcBef>
                <a:spcPts val="0"/>
              </a:spcBef>
              <a:buSzTx/>
              <a:buNone/>
              <a:defRPr sz="2400" b="1"/>
            </a:pPr>
            <a:endParaRPr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Плюсы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Плюсы:</a:t>
            </a:r>
          </a:p>
        </p:txBody>
      </p:sp>
      <p:sp>
        <p:nvSpPr>
          <p:cNvPr id="208" name="Нет жалости. “Ослики умрут, если вы не сделаете перевод”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550468" indent="-353872" defTabSz="386638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381000" algn="l"/>
              </a:tabLst>
              <a:defRPr sz="2752">
                <a:solidFill>
                  <a:srgbClr val="21282F"/>
                </a:solidFill>
              </a:defRPr>
            </a:pPr>
            <a:r>
              <a:t>Нет жалости. “Ослики умрут, если вы не сделаете перевод”</a:t>
            </a:r>
          </a:p>
          <a:p>
            <a:pPr marL="550468" indent="-353872" defTabSz="386638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381000" algn="l"/>
              </a:tabLst>
              <a:defRPr sz="2752">
                <a:solidFill>
                  <a:srgbClr val="21282F"/>
                </a:solidFill>
              </a:defRPr>
            </a:pPr>
            <a:endParaRPr/>
          </a:p>
          <a:p>
            <a:pPr marL="550468" indent="-353872" defTabSz="386638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381000" algn="l"/>
              </a:tabLst>
              <a:defRPr sz="2752">
                <a:solidFill>
                  <a:srgbClr val="21282F"/>
                </a:solidFill>
              </a:defRPr>
            </a:pPr>
            <a:r>
              <a:t>Цифры понятные. Все понимают как выглядит ведро, в тексте подсказка, сколько оно стоит </a:t>
            </a:r>
          </a:p>
          <a:p>
            <a:pPr marL="550468" indent="-353872" defTabSz="386638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381000" algn="l"/>
              </a:tabLst>
              <a:defRPr sz="2752">
                <a:solidFill>
                  <a:srgbClr val="21282F"/>
                </a:solidFill>
              </a:defRPr>
            </a:pPr>
            <a:endParaRPr/>
          </a:p>
          <a:p>
            <a:pPr marL="550468" indent="-353872" defTabSz="386638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381000" algn="l"/>
              </a:tabLst>
              <a:defRPr sz="2752">
                <a:solidFill>
                  <a:srgbClr val="21282F"/>
                </a:solidFill>
              </a:defRPr>
            </a:pPr>
            <a:r>
              <a:t>Вы не призываете спасать всех сразу, просто покормить осликов зимой  </a:t>
            </a:r>
          </a:p>
          <a:p>
            <a:pPr marL="550468" indent="-353872" defTabSz="386638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381000" algn="l"/>
              </a:tabLst>
              <a:defRPr sz="2752">
                <a:solidFill>
                  <a:srgbClr val="21282F"/>
                </a:solidFill>
              </a:defRPr>
            </a:pPr>
            <a:endParaRPr/>
          </a:p>
          <a:p>
            <a:pPr marL="550468" indent="-353872" defTabSz="386638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381000" algn="l"/>
              </a:tabLst>
              <a:defRPr sz="2752">
                <a:solidFill>
                  <a:srgbClr val="21282F"/>
                </a:solidFill>
              </a:defRPr>
            </a:pPr>
            <a:r>
              <a:t>Нарисована “картинка”</a:t>
            </a:r>
          </a:p>
          <a:p>
            <a:pPr marL="550468" indent="-353872" defTabSz="386638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381000" algn="l"/>
              </a:tabLst>
              <a:defRPr sz="2752">
                <a:solidFill>
                  <a:srgbClr val="21282F"/>
                </a:solidFill>
              </a:defRPr>
            </a:pPr>
            <a:endParaRPr/>
          </a:p>
          <a:p>
            <a:pPr marL="550468" indent="-353872" defTabSz="386638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381000" algn="l"/>
              </a:tabLst>
              <a:defRPr sz="2752">
                <a:solidFill>
                  <a:srgbClr val="21282F"/>
                </a:solidFill>
              </a:defRPr>
            </a:pPr>
            <a:r>
              <a:t>Много действия </a:t>
            </a:r>
          </a:p>
          <a:p>
            <a:pPr marL="382270" indent="-382270" defTabSz="502412">
              <a:spcBef>
                <a:spcPts val="3600"/>
              </a:spcBef>
              <a:defRPr sz="2752"/>
            </a:pPr>
            <a:endParaRPr/>
          </a:p>
          <a:p>
            <a:pPr marL="0" indent="0" defTabSz="502412">
              <a:spcBef>
                <a:spcPts val="0"/>
              </a:spcBef>
              <a:buSzTx/>
              <a:buNone/>
              <a:defRPr sz="2064" b="1"/>
            </a:pPr>
            <a:endParaRPr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Испортим текс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Испортим текст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В рамках акции Щедрый Вторник мы собираем деньги на корм осликам.…"/>
          <p:cNvSpPr txBox="1">
            <a:spLocks noGrp="1"/>
          </p:cNvSpPr>
          <p:nvPr>
            <p:ph type="body" idx="1"/>
          </p:nvPr>
        </p:nvSpPr>
        <p:spPr>
          <a:xfrm>
            <a:off x="521961" y="761029"/>
            <a:ext cx="11658453" cy="8531099"/>
          </a:xfrm>
          <a:prstGeom prst="rect">
            <a:avLst/>
          </a:prstGeom>
        </p:spPr>
        <p:txBody>
          <a:bodyPr anchor="t"/>
          <a:lstStyle/>
          <a:p>
            <a:pPr marL="576071" indent="-370331" defTabSz="404622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06400" algn="l"/>
              </a:tabLst>
              <a:defRPr sz="2880">
                <a:solidFill>
                  <a:srgbClr val="21282F"/>
                </a:solidFill>
              </a:defRPr>
            </a:pPr>
            <a:r>
              <a:t>В рамках акции Щедрый Вторник мы собираем деньги на корм осликам. </a:t>
            </a:r>
          </a:p>
          <a:p>
            <a:pPr marL="0" indent="0" defTabSz="404622">
              <a:spcBef>
                <a:spcPts val="0"/>
              </a:spcBef>
              <a:buSzTx/>
              <a:buNone/>
              <a:defRPr sz="2880"/>
            </a:pPr>
            <a:endParaRPr/>
          </a:p>
          <a:p>
            <a:pPr marL="576071" indent="-370331" defTabSz="404622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06400" algn="l"/>
              </a:tabLst>
              <a:defRPr sz="2880">
                <a:solidFill>
                  <a:srgbClr val="21282F"/>
                </a:solidFill>
              </a:defRPr>
            </a:pPr>
            <a:r>
              <a:t>Наш приют для осликов оказывает специализированную помощь осликам, обеспечивает их профессиональными комбикормами и медицинским обслуживанием. </a:t>
            </a:r>
          </a:p>
          <a:p>
            <a:pPr marL="0" indent="0" defTabSz="404622">
              <a:spcBef>
                <a:spcPts val="0"/>
              </a:spcBef>
              <a:buSzTx/>
              <a:buNone/>
              <a:defRPr sz="2880"/>
            </a:pPr>
            <a:endParaRPr/>
          </a:p>
          <a:p>
            <a:pPr marL="576071" indent="-370331" defTabSz="404622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06400" algn="l"/>
              </a:tabLst>
              <a:defRPr sz="2880">
                <a:solidFill>
                  <a:srgbClr val="21282F"/>
                </a:solidFill>
              </a:defRPr>
            </a:pPr>
            <a:r>
              <a:t>Цель нашей акции: поднять осведомленность об осликах среди жителей Марса, обеспечить питанием подопечных животных на пять месяцев, закупить норму комбикорма на одного животного. </a:t>
            </a:r>
          </a:p>
          <a:p>
            <a:pPr marL="0" indent="0" defTabSz="404622">
              <a:spcBef>
                <a:spcPts val="0"/>
              </a:spcBef>
              <a:buSzTx/>
              <a:buNone/>
              <a:defRPr sz="2880"/>
            </a:pPr>
            <a:endParaRPr/>
          </a:p>
          <a:p>
            <a:pPr marL="576071" indent="-370331" defTabSz="404622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06400" algn="l"/>
              </a:tabLst>
              <a:defRPr sz="2880">
                <a:solidFill>
                  <a:srgbClr val="21282F"/>
                </a:solidFill>
              </a:defRPr>
            </a:pPr>
            <a:r>
              <a:t>Ослики съедят до марта 150 тысяч тонн прессованного корма, поэтому нам надо собрать миллион рублей. </a:t>
            </a:r>
          </a:p>
          <a:p>
            <a:pPr marL="0" indent="0" defTabSz="404622">
              <a:spcBef>
                <a:spcPts val="0"/>
              </a:spcBef>
              <a:buSzTx/>
              <a:buNone/>
              <a:defRPr sz="2880"/>
            </a:pPr>
            <a:endParaRPr/>
          </a:p>
          <a:p>
            <a:pPr marL="576071" indent="-370331" defTabSz="404622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06400" algn="l"/>
              </a:tabLst>
              <a:defRPr sz="2880">
                <a:solidFill>
                  <a:srgbClr val="21282F"/>
                </a:solidFill>
              </a:defRPr>
            </a:pPr>
            <a:r>
              <a:t>Если вы не сделаете перевод, который равен чашке кофе, ослики не доживут до весны. </a:t>
            </a:r>
          </a:p>
          <a:p>
            <a:pPr marL="0" indent="0" defTabSz="525779">
              <a:spcBef>
                <a:spcPts val="0"/>
              </a:spcBef>
              <a:buSzTx/>
              <a:buNone/>
              <a:defRPr sz="2880" b="1"/>
            </a:pPr>
            <a:endParaRPr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Используйте персонажей…"/>
          <p:cNvSpPr txBox="1">
            <a:spLocks noGrp="1"/>
          </p:cNvSpPr>
          <p:nvPr>
            <p:ph type="body" idx="1"/>
          </p:nvPr>
        </p:nvSpPr>
        <p:spPr>
          <a:xfrm>
            <a:off x="952500" y="1098358"/>
            <a:ext cx="11099800" cy="7778942"/>
          </a:xfrm>
          <a:prstGeom prst="rect">
            <a:avLst/>
          </a:prstGeom>
        </p:spPr>
        <p:txBody>
          <a:bodyPr anchor="t"/>
          <a:lstStyle/>
          <a:p>
            <a:pPr marL="640080" indent="-411480" defTabSz="449580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57200" algn="l"/>
              </a:tabLst>
              <a:defRPr>
                <a:solidFill>
                  <a:srgbClr val="21282F"/>
                </a:solidFill>
              </a:defRPr>
            </a:pPr>
            <a:r>
              <a:t>Используйте персонажей</a:t>
            </a:r>
          </a:p>
          <a:p>
            <a:pPr marL="640080" indent="-411480" defTabSz="449580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57200" algn="l"/>
              </a:tabLst>
              <a:defRPr>
                <a:solidFill>
                  <a:srgbClr val="21282F"/>
                </a:solidFill>
              </a:defRPr>
            </a:pPr>
            <a:endParaRPr/>
          </a:p>
          <a:p>
            <a:pPr marL="640080" indent="-411480" defTabSz="449580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57200" algn="l"/>
              </a:tabLst>
              <a:defRPr>
                <a:solidFill>
                  <a:srgbClr val="21282F"/>
                </a:solidFill>
              </a:defRPr>
            </a:pPr>
            <a:r>
              <a:t>Не призывайте решить все проблемы сразу, показывайте на примере как проблема может быть решена </a:t>
            </a:r>
          </a:p>
          <a:p>
            <a:pPr marL="640080" indent="-411480" defTabSz="449580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57200" algn="l"/>
              </a:tabLst>
              <a:defRPr>
                <a:solidFill>
                  <a:srgbClr val="21282F"/>
                </a:solidFill>
              </a:defRPr>
            </a:pPr>
            <a:endParaRPr/>
          </a:p>
          <a:p>
            <a:pPr marL="640080" indent="-411480" defTabSz="449580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57200" algn="l"/>
              </a:tabLst>
              <a:defRPr>
                <a:solidFill>
                  <a:srgbClr val="21282F"/>
                </a:solidFill>
              </a:defRPr>
            </a:pPr>
            <a:r>
              <a:t>Заходите через понятную историю</a:t>
            </a:r>
          </a:p>
          <a:p>
            <a:pPr marL="640080" indent="-411480" defTabSz="449580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57200" algn="l"/>
              </a:tabLst>
              <a:defRPr>
                <a:solidFill>
                  <a:srgbClr val="21282F"/>
                </a:solidFill>
              </a:defRPr>
            </a:pPr>
            <a:endParaRPr/>
          </a:p>
          <a:p>
            <a:pPr marL="640080" indent="-411480" defTabSz="449580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57200" algn="l"/>
              </a:tabLst>
              <a:defRPr>
                <a:solidFill>
                  <a:srgbClr val="21282F"/>
                </a:solidFill>
              </a:defRPr>
            </a:pPr>
            <a:r>
              <a:t>Если цифры, то для наглядности, которые помогут, а не запутают </a:t>
            </a:r>
          </a:p>
          <a:p>
            <a:pPr marL="640080" indent="-411480" defTabSz="449580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57200" algn="l"/>
              </a:tabLst>
              <a:defRPr>
                <a:solidFill>
                  <a:srgbClr val="21282F"/>
                </a:solidFill>
              </a:defRPr>
            </a:pPr>
            <a:endParaRPr/>
          </a:p>
          <a:p>
            <a:pPr marL="640080" indent="-411480" defTabSz="449580">
              <a:spcBef>
                <a:spcPts val="0"/>
              </a:spcBef>
              <a:buClr>
                <a:srgbClr val="21282F"/>
              </a:buClr>
              <a:buFont typeface="Symbol"/>
              <a:buChar char="·"/>
              <a:tabLst>
                <a:tab pos="457200" algn="l"/>
              </a:tabLst>
              <a:defRPr>
                <a:solidFill>
                  <a:srgbClr val="21282F"/>
                </a:solidFill>
              </a:defRPr>
            </a:pPr>
            <a:r>
              <a:t>Сразу объясняйте, что нужно сделать </a:t>
            </a:r>
          </a:p>
          <a:p>
            <a:pPr marL="0" indent="0">
              <a:spcBef>
                <a:spcPts val="0"/>
              </a:spcBef>
              <a:buSzTx/>
              <a:buNone/>
              <a:defRPr b="1"/>
            </a:pPr>
            <a:endParaRPr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Контент-план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Контент-план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Отвечает на вопросы:"/>
          <p:cNvSpPr txBox="1">
            <a:spLocks noGrp="1"/>
          </p:cNvSpPr>
          <p:nvPr>
            <p:ph type="title"/>
          </p:nvPr>
        </p:nvSpPr>
        <p:spPr>
          <a:xfrm>
            <a:off x="762000" y="495300"/>
            <a:ext cx="11099800" cy="2159000"/>
          </a:xfrm>
          <a:prstGeom prst="rect">
            <a:avLst/>
          </a:prstGeom>
        </p:spPr>
        <p:txBody>
          <a:bodyPr/>
          <a:lstStyle/>
          <a:p>
            <a:r>
              <a:t>Отвечает на вопросы:</a:t>
            </a:r>
          </a:p>
        </p:txBody>
      </p:sp>
      <p:sp>
        <p:nvSpPr>
          <p:cNvPr id="219" name="Что мы пишем?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</p:spPr>
        <p:txBody>
          <a:bodyPr/>
          <a:lstStyle/>
          <a:p>
            <a:r>
              <a:t>Что мы пишем? </a:t>
            </a:r>
          </a:p>
          <a:p>
            <a:r>
              <a:t>Как часто? </a:t>
            </a:r>
          </a:p>
          <a:p>
            <a:r>
              <a:t>В какое время выкладываем?</a:t>
            </a:r>
          </a:p>
          <a:p>
            <a:r>
              <a:t>Из чего состоит наш контент (текст, фото, видео, опросы, в каком соотношении, шаблоны постов по оформлению и содержанию)?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Изображение" descr="Изображен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5413" y="1425151"/>
            <a:ext cx="13255590" cy="71801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Ваш контент-план – растущее дерево.…"/>
          <p:cNvSpPr txBox="1">
            <a:spLocks noGrp="1"/>
          </p:cNvSpPr>
          <p:nvPr>
            <p:ph type="title"/>
          </p:nvPr>
        </p:nvSpPr>
        <p:spPr>
          <a:xfrm>
            <a:off x="1158023" y="-190562"/>
            <a:ext cx="10387052" cy="4441436"/>
          </a:xfrm>
          <a:prstGeom prst="rect">
            <a:avLst/>
          </a:prstGeom>
        </p:spPr>
        <p:txBody>
          <a:bodyPr/>
          <a:lstStyle/>
          <a:p>
            <a:pPr defTabSz="449580">
              <a:defRPr sz="3000">
                <a:latin typeface="DINPro-Bold"/>
                <a:ea typeface="DINPro-Bold"/>
                <a:cs typeface="DINPro-Bold"/>
                <a:sym typeface="DINPro-Bold"/>
              </a:defRPr>
            </a:pPr>
            <a:r>
              <a:t>Ваш контент-план – растущее дерево.</a:t>
            </a:r>
          </a:p>
          <a:p>
            <a:pPr defTabSz="449580">
              <a:defRPr sz="3000">
                <a:latin typeface="DINPro-Bold"/>
                <a:ea typeface="DINPro-Bold"/>
                <a:cs typeface="DINPro-Bold"/>
                <a:sym typeface="DINPro-Bold"/>
              </a:defRPr>
            </a:pPr>
            <a:r>
              <a:t>А не строящийся дом.</a:t>
            </a:r>
          </a:p>
        </p:txBody>
      </p:sp>
      <p:pic>
        <p:nvPicPr>
          <p:cNvPr id="224" name="36471.jpg" descr="364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071" y="2820631"/>
            <a:ext cx="7613434" cy="65281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Определяем KPI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Определяем KPI:</a:t>
            </a:r>
          </a:p>
        </p:txBody>
      </p:sp>
      <p:sp>
        <p:nvSpPr>
          <p:cNvPr id="227" name="Какие показатели хотим считать и почему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Какие показатели хотим считать и почему? </a:t>
            </a:r>
          </a:p>
          <a:p>
            <a:r>
              <a:t>Точно ли нам подойдут традиционные количественные показатели? </a:t>
            </a:r>
          </a:p>
          <a:p>
            <a:r>
              <a:t>Какой показатель лучше всего будет отражать вашу цель / миссию?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Надо научиться конвертировать количество подписчиков в реальную выгоду для организации, пустая гонка за количеством подписчиков не имеет смысла.…"/>
          <p:cNvSpPr txBox="1">
            <a:spLocks noGrp="1"/>
          </p:cNvSpPr>
          <p:nvPr>
            <p:ph type="title"/>
          </p:nvPr>
        </p:nvSpPr>
        <p:spPr>
          <a:xfrm>
            <a:off x="1233559" y="614714"/>
            <a:ext cx="10790746" cy="9456128"/>
          </a:xfrm>
          <a:prstGeom prst="rect">
            <a:avLst/>
          </a:prstGeom>
        </p:spPr>
        <p:txBody>
          <a:bodyPr/>
          <a:lstStyle/>
          <a:p>
            <a:pPr defTabSz="449580">
              <a:defRPr sz="3000">
                <a:latin typeface="DINPro-Bold"/>
                <a:ea typeface="DINPro-Bold"/>
                <a:cs typeface="DINPro-Bold"/>
                <a:sym typeface="DINPro-Bold"/>
              </a:defRPr>
            </a:pPr>
            <a:r>
              <a:t>Надо научиться конвертировать количество подписчиков в реальную выгоду для организации, пустая гонка за количеством подписчиков не имеет смысла. </a:t>
            </a:r>
          </a:p>
          <a:p>
            <a:pPr defTabSz="449580">
              <a:defRPr sz="3000">
                <a:latin typeface="DINPro-Bold"/>
                <a:ea typeface="DINPro-Bold"/>
                <a:cs typeface="DINPro-Bold"/>
                <a:sym typeface="DINPro-Bold"/>
              </a:defRPr>
            </a:pPr>
            <a:endParaRPr/>
          </a:p>
          <a:p>
            <a:pPr defTabSz="449580">
              <a:defRPr sz="3000">
                <a:latin typeface="DINPro-Bold"/>
                <a:ea typeface="DINPro-Bold"/>
                <a:cs typeface="DINPro-Bold"/>
                <a:sym typeface="DINPro-Bold"/>
              </a:defRPr>
            </a:pPr>
            <a:r>
              <a:t>Вовлеченность читателей может быть не связана с количеством подписчиков. 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Как надо:"/>
          <p:cNvSpPr txBox="1">
            <a:spLocks noGrp="1"/>
          </p:cNvSpPr>
          <p:nvPr>
            <p:ph type="title"/>
          </p:nvPr>
        </p:nvSpPr>
        <p:spPr>
          <a:xfrm>
            <a:off x="-2006600" y="711200"/>
            <a:ext cx="11099800" cy="2159000"/>
          </a:xfrm>
          <a:prstGeom prst="rect">
            <a:avLst/>
          </a:prstGeom>
        </p:spPr>
        <p:txBody>
          <a:bodyPr/>
          <a:lstStyle/>
          <a:p>
            <a:r>
              <a:t>Как надо:</a:t>
            </a:r>
          </a:p>
        </p:txBody>
      </p:sp>
      <p:sp>
        <p:nvSpPr>
          <p:cNvPr id="232" name="Не упускать инфоповоды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</p:spPr>
        <p:txBody>
          <a:bodyPr/>
          <a:lstStyle/>
          <a:p>
            <a:r>
              <a:t>Не упускать инфоповоды</a:t>
            </a:r>
          </a:p>
          <a:p>
            <a:r>
              <a:t>Создавать контент без инфоповодов: истории, советы, знания и опыт ваших сотрудников 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Без инфоповодов"/>
          <p:cNvSpPr txBox="1">
            <a:spLocks noGrp="1"/>
          </p:cNvSpPr>
          <p:nvPr>
            <p:ph type="title"/>
          </p:nvPr>
        </p:nvSpPr>
        <p:spPr>
          <a:xfrm>
            <a:off x="4162784" y="216231"/>
            <a:ext cx="4974000" cy="967439"/>
          </a:xfrm>
          <a:prstGeom prst="rect">
            <a:avLst/>
          </a:prstGeom>
        </p:spPr>
        <p:txBody>
          <a:bodyPr/>
          <a:lstStyle>
            <a:lvl1pPr defTabSz="309625">
              <a:defRPr sz="4240"/>
            </a:lvl1pPr>
          </a:lstStyle>
          <a:p>
            <a:r>
              <a:t>Без инфоповодов</a:t>
            </a:r>
          </a:p>
        </p:txBody>
      </p:sp>
      <p:pic>
        <p:nvPicPr>
          <p:cNvPr id="235" name="Снимок экрана 2020-02-28 в 23.42.26.png" descr="Снимок экрана 2020-02-28 в 23.42.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992" y="1592856"/>
            <a:ext cx="10553701" cy="7607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Что работает:"/>
          <p:cNvSpPr txBox="1">
            <a:spLocks noGrp="1"/>
          </p:cNvSpPr>
          <p:nvPr>
            <p:ph type="title"/>
          </p:nvPr>
        </p:nvSpPr>
        <p:spPr>
          <a:xfrm>
            <a:off x="-1231900" y="1104900"/>
            <a:ext cx="11099800" cy="2159000"/>
          </a:xfrm>
          <a:prstGeom prst="rect">
            <a:avLst/>
          </a:prstGeom>
        </p:spPr>
        <p:txBody>
          <a:bodyPr/>
          <a:lstStyle/>
          <a:p>
            <a:r>
              <a:t>Что работает:</a:t>
            </a:r>
          </a:p>
        </p:txBody>
      </p:sp>
      <p:sp>
        <p:nvSpPr>
          <p:cNvPr id="238" name="Новости (не отчеты)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</p:spPr>
        <p:txBody>
          <a:bodyPr/>
          <a:lstStyle/>
          <a:p>
            <a:r>
              <a:t>Новости (не отчеты)</a:t>
            </a:r>
          </a:p>
          <a:p>
            <a:r>
              <a:t>Памятки </a:t>
            </a:r>
          </a:p>
          <a:p>
            <a:r>
              <a:t>Листиклы (списки)</a:t>
            </a:r>
          </a:p>
          <a:p>
            <a:r>
              <a:t>Ответы на вопросы</a:t>
            </a:r>
          </a:p>
          <a:p>
            <a:r>
              <a:t>Истории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Вы сами - маленькое медиа"/>
          <p:cNvSpPr txBox="1">
            <a:spLocks noGrp="1"/>
          </p:cNvSpPr>
          <p:nvPr>
            <p:ph type="title"/>
          </p:nvPr>
        </p:nvSpPr>
        <p:spPr>
          <a:xfrm>
            <a:off x="1801886" y="2815232"/>
            <a:ext cx="9172428" cy="2823568"/>
          </a:xfrm>
          <a:prstGeom prst="rect">
            <a:avLst/>
          </a:prstGeom>
        </p:spPr>
        <p:txBody>
          <a:bodyPr/>
          <a:lstStyle>
            <a:lvl1pPr>
              <a:defRPr>
                <a:latin typeface="DINPro-Bold"/>
                <a:ea typeface="DINPro-Bold"/>
                <a:cs typeface="DINPro-Bold"/>
                <a:sym typeface="DINPro-Bold"/>
              </a:defRPr>
            </a:lvl1pPr>
          </a:lstStyle>
          <a:p>
            <a: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>
                <a:latin typeface="DINPro-Bold"/>
                <a:ea typeface="DINPro-Bold"/>
                <a:cs typeface="DINPro-Bold"/>
                <a:sym typeface="DINPro-Bold"/>
              </a:rPr>
              <a:t>Вы сами - маленькое медиа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Почему:"/>
          <p:cNvSpPr txBox="1">
            <a:spLocks noGrp="1"/>
          </p:cNvSpPr>
          <p:nvPr>
            <p:ph type="title"/>
          </p:nvPr>
        </p:nvSpPr>
        <p:spPr>
          <a:xfrm>
            <a:off x="-2704855" y="1092310"/>
            <a:ext cx="11099801" cy="2159001"/>
          </a:xfrm>
          <a:prstGeom prst="rect">
            <a:avLst/>
          </a:prstGeom>
        </p:spPr>
        <p:txBody>
          <a:bodyPr/>
          <a:lstStyle/>
          <a:p>
            <a:r>
              <a:t>Почему:</a:t>
            </a:r>
          </a:p>
        </p:txBody>
      </p:sp>
      <p:sp>
        <p:nvSpPr>
          <p:cNvPr id="243" name="Не весь ваш контент интересен другим площадкам…"/>
          <p:cNvSpPr txBox="1">
            <a:spLocks noGrp="1"/>
          </p:cNvSpPr>
          <p:nvPr>
            <p:ph type="body" idx="1"/>
          </p:nvPr>
        </p:nvSpPr>
        <p:spPr>
          <a:xfrm>
            <a:off x="788838" y="2851260"/>
            <a:ext cx="11099801" cy="6286501"/>
          </a:xfrm>
          <a:prstGeom prst="rect">
            <a:avLst/>
          </a:prstGeom>
        </p:spPr>
        <p:txBody>
          <a:bodyPr/>
          <a:lstStyle/>
          <a:p>
            <a:r>
              <a:t>Не весь ваш контент интересен другим площадкам</a:t>
            </a:r>
          </a:p>
          <a:p>
            <a:r>
              <a:t>Но весь ваш контент подойдет вам</a:t>
            </a:r>
          </a:p>
          <a:p>
            <a:r>
              <a:t>Вы собираете героев, истории, опыт</a:t>
            </a:r>
          </a:p>
          <a:p>
            <a:r>
              <a:t>Вы можете поддержать контентом своих сторонников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Конвертация текста…"/>
          <p:cNvSpPr txBox="1">
            <a:spLocks noGrp="1"/>
          </p:cNvSpPr>
          <p:nvPr>
            <p:ph type="title"/>
          </p:nvPr>
        </p:nvSpPr>
        <p:spPr>
          <a:xfrm>
            <a:off x="1801886" y="2815232"/>
            <a:ext cx="9172428" cy="2823568"/>
          </a:xfrm>
          <a:prstGeom prst="rect">
            <a:avLst/>
          </a:prstGeom>
        </p:spPr>
        <p:txBody>
          <a:bodyPr/>
          <a:lstStyle/>
          <a:p>
            <a:pPr defTabSz="420624">
              <a:defRPr sz="576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>
                <a:latin typeface="DINPro-Bold"/>
                <a:ea typeface="DINPro-Bold"/>
                <a:cs typeface="DINPro-Bold"/>
                <a:sym typeface="DINPro-Bold"/>
              </a:rPr>
              <a:t>Конвертация текста</a:t>
            </a:r>
          </a:p>
          <a:p>
            <a:pPr defTabSz="420624">
              <a:defRPr sz="576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в другие форматы</a:t>
            </a:r>
          </a:p>
          <a:p>
            <a:pPr defTabSz="420624">
              <a:defRPr sz="576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(вместо тысячи слов) 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Галерея изображений"/>
          <p:cNvGrpSpPr/>
          <p:nvPr/>
        </p:nvGrpSpPr>
        <p:grpSpPr>
          <a:xfrm>
            <a:off x="3062064" y="714212"/>
            <a:ext cx="7313087" cy="8577910"/>
            <a:chOff x="0" y="0"/>
            <a:chExt cx="7313085" cy="8577909"/>
          </a:xfrm>
        </p:grpSpPr>
        <p:pic>
          <p:nvPicPr>
            <p:cNvPr id="247" name="Визуалка_цифры.jpg" descr="Визуалка_цифры.jpg"/>
            <p:cNvPicPr>
              <a:picLocks noChangeAspect="1"/>
            </p:cNvPicPr>
            <p:nvPr/>
          </p:nvPicPr>
          <p:blipFill>
            <a:blip r:embed="rId2"/>
            <a:srcRect l="4515" r="4515"/>
            <a:stretch>
              <a:fillRect/>
            </a:stretch>
          </p:blipFill>
          <p:spPr>
            <a:xfrm>
              <a:off x="0" y="0"/>
              <a:ext cx="7313086" cy="80391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8" name="Введите подпись."/>
            <p:cNvSpPr/>
            <p:nvPr/>
          </p:nvSpPr>
          <p:spPr>
            <a:xfrm>
              <a:off x="0" y="8115377"/>
              <a:ext cx="7313086" cy="462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>
                <a:defRPr sz="2000"/>
              </a:lvl1pPr>
            </a:lstStyle>
            <a:p>
              <a:r>
                <a:t>Введите подпись.</a:t>
              </a:r>
            </a:p>
          </p:txBody>
        </p:sp>
      </p:grp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Галерея изображений"/>
          <p:cNvGrpSpPr/>
          <p:nvPr/>
        </p:nvGrpSpPr>
        <p:grpSpPr>
          <a:xfrm>
            <a:off x="1443373" y="52699"/>
            <a:ext cx="10118054" cy="9952707"/>
            <a:chOff x="0" y="0"/>
            <a:chExt cx="10118052" cy="9952705"/>
          </a:xfrm>
        </p:grpSpPr>
        <p:pic>
          <p:nvPicPr>
            <p:cNvPr id="251" name="Визуалка 1.jpg" descr="Визуалка 1.jpg"/>
            <p:cNvPicPr>
              <a:picLocks noChangeAspect="1"/>
            </p:cNvPicPr>
            <p:nvPr/>
          </p:nvPicPr>
          <p:blipFill>
            <a:blip r:embed="rId2"/>
            <a:srcRect t="3479" b="3479"/>
            <a:stretch>
              <a:fillRect/>
            </a:stretch>
          </p:blipFill>
          <p:spPr>
            <a:xfrm>
              <a:off x="0" y="0"/>
              <a:ext cx="10118053" cy="94139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2" name="Введите подпись."/>
            <p:cNvSpPr/>
            <p:nvPr/>
          </p:nvSpPr>
          <p:spPr>
            <a:xfrm>
              <a:off x="0" y="9490173"/>
              <a:ext cx="10118053" cy="462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>
                <a:defRPr sz="2000"/>
              </a:lvl1pPr>
            </a:lstStyle>
            <a:p>
              <a:r>
                <a:t>Введите подпись.</a:t>
              </a:r>
            </a:p>
          </p:txBody>
        </p:sp>
      </p:grp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Галерея изображений"/>
          <p:cNvGrpSpPr/>
          <p:nvPr/>
        </p:nvGrpSpPr>
        <p:grpSpPr>
          <a:xfrm>
            <a:off x="1598644" y="3285367"/>
            <a:ext cx="9545532" cy="4405131"/>
            <a:chOff x="0" y="0"/>
            <a:chExt cx="9545531" cy="4405129"/>
          </a:xfrm>
        </p:grpSpPr>
        <p:pic>
          <p:nvPicPr>
            <p:cNvPr id="255" name="Визуалка_опрос.png" descr="Визуалка_опрос.png"/>
            <p:cNvPicPr>
              <a:picLocks noChangeAspect="1"/>
            </p:cNvPicPr>
            <p:nvPr/>
          </p:nvPicPr>
          <p:blipFill>
            <a:blip r:embed="rId2"/>
            <a:srcRect l="2181" r="2181"/>
            <a:stretch>
              <a:fillRect/>
            </a:stretch>
          </p:blipFill>
          <p:spPr>
            <a:xfrm>
              <a:off x="0" y="0"/>
              <a:ext cx="9545532" cy="38663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6" name="Введите подпись."/>
            <p:cNvSpPr/>
            <p:nvPr/>
          </p:nvSpPr>
          <p:spPr>
            <a:xfrm>
              <a:off x="0" y="3942597"/>
              <a:ext cx="9545532" cy="462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>
                <a:defRPr sz="2000"/>
              </a:lvl1pPr>
            </a:lstStyle>
            <a:p>
              <a:r>
                <a:t>Введите подпись.</a:t>
              </a:r>
            </a:p>
          </p:txBody>
        </p:sp>
      </p:grp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Таймлайн"/>
          <p:cNvSpPr txBox="1">
            <a:spLocks noGrp="1"/>
          </p:cNvSpPr>
          <p:nvPr>
            <p:ph type="title"/>
          </p:nvPr>
        </p:nvSpPr>
        <p:spPr>
          <a:xfrm>
            <a:off x="-2075387" y="1545527"/>
            <a:ext cx="11099801" cy="2159001"/>
          </a:xfrm>
          <a:prstGeom prst="rect">
            <a:avLst/>
          </a:prstGeom>
        </p:spPr>
        <p:txBody>
          <a:bodyPr/>
          <a:lstStyle/>
          <a:p>
            <a:r>
              <a:t>Таймлайн</a:t>
            </a:r>
          </a:p>
        </p:txBody>
      </p:sp>
      <p:sp>
        <p:nvSpPr>
          <p:cNvPr id="260" name="Сразу видна картина…"/>
          <p:cNvSpPr txBox="1">
            <a:spLocks noGrp="1"/>
          </p:cNvSpPr>
          <p:nvPr>
            <p:ph type="body" idx="1"/>
          </p:nvPr>
        </p:nvSpPr>
        <p:spPr>
          <a:xfrm>
            <a:off x="788838" y="2851260"/>
            <a:ext cx="11099801" cy="6286501"/>
          </a:xfrm>
          <a:prstGeom prst="rect">
            <a:avLst/>
          </a:prstGeom>
        </p:spPr>
        <p:txBody>
          <a:bodyPr/>
          <a:lstStyle/>
          <a:p>
            <a:r>
              <a:t>Сразу видна картина</a:t>
            </a:r>
          </a:p>
          <a:p>
            <a:r>
              <a:t>Человеку не надо углубляться в контекст</a:t>
            </a:r>
          </a:p>
          <a:p>
            <a:r>
              <a:t>Интерактивность</a:t>
            </a:r>
          </a:p>
          <a:p>
            <a:r>
              <a:t>Вы становитесь исследователями</a:t>
            </a:r>
          </a:p>
          <a:p>
            <a:r>
              <a:t>Журналисты могут использовать ваши наработки </a:t>
            </a: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Снимок экрана 2020-02-29 в 0.08.34.png" descr="Снимок экрана 2020-02-29 в 0.08.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28" y="1464781"/>
            <a:ext cx="10894944" cy="72029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Инструменты:"/>
          <p:cNvSpPr txBox="1">
            <a:spLocks noGrp="1"/>
          </p:cNvSpPr>
          <p:nvPr>
            <p:ph type="title"/>
          </p:nvPr>
        </p:nvSpPr>
        <p:spPr>
          <a:xfrm>
            <a:off x="-1133976" y="1596880"/>
            <a:ext cx="11099801" cy="2159001"/>
          </a:xfrm>
          <a:prstGeom prst="rect">
            <a:avLst/>
          </a:prstGeom>
        </p:spPr>
        <p:txBody>
          <a:bodyPr/>
          <a:lstStyle/>
          <a:p>
            <a:r>
              <a:t>Инструменты:</a:t>
            </a:r>
          </a:p>
        </p:txBody>
      </p:sp>
      <p:sp>
        <p:nvSpPr>
          <p:cNvPr id="265" name="Timeline JS…"/>
          <p:cNvSpPr txBox="1">
            <a:spLocks noGrp="1"/>
          </p:cNvSpPr>
          <p:nvPr>
            <p:ph type="body" idx="1"/>
          </p:nvPr>
        </p:nvSpPr>
        <p:spPr>
          <a:xfrm>
            <a:off x="838200" y="3003660"/>
            <a:ext cx="11099800" cy="6286501"/>
          </a:xfrm>
          <a:prstGeom prst="rect">
            <a:avLst/>
          </a:prstGeom>
        </p:spPr>
        <p:txBody>
          <a:bodyPr/>
          <a:lstStyle/>
          <a:p>
            <a:r>
              <a:t>Timeline JS</a:t>
            </a:r>
          </a:p>
          <a:p>
            <a:r>
              <a:t>Tiki Toki</a:t>
            </a:r>
          </a:p>
          <a:p>
            <a:r>
              <a:t>Sutori</a:t>
            </a: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Карты"/>
          <p:cNvSpPr txBox="1">
            <a:spLocks noGrp="1"/>
          </p:cNvSpPr>
          <p:nvPr>
            <p:ph type="title"/>
          </p:nvPr>
        </p:nvSpPr>
        <p:spPr>
          <a:xfrm>
            <a:off x="-3246197" y="651683"/>
            <a:ext cx="11099801" cy="2159001"/>
          </a:xfrm>
          <a:prstGeom prst="rect">
            <a:avLst/>
          </a:prstGeom>
        </p:spPr>
        <p:txBody>
          <a:bodyPr/>
          <a:lstStyle/>
          <a:p>
            <a:r>
              <a:t>Карты </a:t>
            </a:r>
          </a:p>
        </p:txBody>
      </p:sp>
      <p:sp>
        <p:nvSpPr>
          <p:cNvPr id="268" name="Как событие разворачивалось на местности…"/>
          <p:cNvSpPr txBox="1">
            <a:spLocks noGrp="1"/>
          </p:cNvSpPr>
          <p:nvPr>
            <p:ph type="body" idx="1"/>
          </p:nvPr>
        </p:nvSpPr>
        <p:spPr>
          <a:xfrm>
            <a:off x="688123" y="2473580"/>
            <a:ext cx="11099801" cy="6286501"/>
          </a:xfrm>
          <a:prstGeom prst="rect">
            <a:avLst/>
          </a:prstGeom>
        </p:spPr>
        <p:txBody>
          <a:bodyPr/>
          <a:lstStyle/>
          <a:p>
            <a:r>
              <a:t>Как событие разворачивалось на местности</a:t>
            </a:r>
          </a:p>
          <a:p>
            <a:r>
              <a:t>У вашей истории есть маршрут или ключевые точки в разных местах</a:t>
            </a:r>
          </a:p>
          <a:p>
            <a:r>
              <a:t>Проследить путь героя</a:t>
            </a:r>
          </a:p>
          <a:p>
            <a:r>
              <a:t>Краудсорсинг: сбор информации, создание сообщества </a:t>
            </a:r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Снимок экрана 2020-02-29 в 0.28.57.png" descr="Снимок экрана 2020-02-29 в 0.28.5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140" y="2297938"/>
            <a:ext cx="10542991" cy="51577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Инструменты:"/>
          <p:cNvSpPr txBox="1">
            <a:spLocks noGrp="1"/>
          </p:cNvSpPr>
          <p:nvPr>
            <p:ph type="title"/>
          </p:nvPr>
        </p:nvSpPr>
        <p:spPr>
          <a:xfrm>
            <a:off x="-1133976" y="1634980"/>
            <a:ext cx="11099801" cy="2159001"/>
          </a:xfrm>
          <a:prstGeom prst="rect">
            <a:avLst/>
          </a:prstGeom>
        </p:spPr>
        <p:txBody>
          <a:bodyPr/>
          <a:lstStyle/>
          <a:p>
            <a:r>
              <a:t>Инструменты:</a:t>
            </a:r>
          </a:p>
        </p:txBody>
      </p:sp>
      <p:sp>
        <p:nvSpPr>
          <p:cNvPr id="273" name="Storymap…"/>
          <p:cNvSpPr txBox="1">
            <a:spLocks noGrp="1"/>
          </p:cNvSpPr>
          <p:nvPr>
            <p:ph type="body" idx="1"/>
          </p:nvPr>
        </p:nvSpPr>
        <p:spPr>
          <a:xfrm>
            <a:off x="838200" y="3003660"/>
            <a:ext cx="11099800" cy="6286501"/>
          </a:xfrm>
          <a:prstGeom prst="rect">
            <a:avLst/>
          </a:prstGeom>
        </p:spPr>
        <p:txBody>
          <a:bodyPr/>
          <a:lstStyle/>
          <a:p>
            <a:r>
              <a:t>Storymap</a:t>
            </a:r>
          </a:p>
          <a:p>
            <a:r>
              <a:t>Google Maps API</a:t>
            </a:r>
          </a:p>
          <a:p>
            <a:r>
              <a:t>OpenStreetMap</a:t>
            </a:r>
          </a:p>
          <a:p>
            <a:r>
              <a:t>ShMapper</a:t>
            </a:r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Инфографика"/>
          <p:cNvSpPr txBox="1">
            <a:spLocks noGrp="1"/>
          </p:cNvSpPr>
          <p:nvPr>
            <p:ph type="title"/>
          </p:nvPr>
        </p:nvSpPr>
        <p:spPr>
          <a:xfrm>
            <a:off x="-1080828" y="651683"/>
            <a:ext cx="11099801" cy="2159001"/>
          </a:xfrm>
          <a:prstGeom prst="rect">
            <a:avLst/>
          </a:prstGeom>
        </p:spPr>
        <p:txBody>
          <a:bodyPr/>
          <a:lstStyle/>
          <a:p>
            <a:r>
              <a:t>Инфографика </a:t>
            </a:r>
          </a:p>
        </p:txBody>
      </p:sp>
      <p:sp>
        <p:nvSpPr>
          <p:cNvPr id="276" name="Наглядно о сложном…"/>
          <p:cNvSpPr txBox="1">
            <a:spLocks noGrp="1"/>
          </p:cNvSpPr>
          <p:nvPr>
            <p:ph type="body" idx="1"/>
          </p:nvPr>
        </p:nvSpPr>
        <p:spPr>
          <a:xfrm>
            <a:off x="688123" y="2473580"/>
            <a:ext cx="11099801" cy="6286501"/>
          </a:xfrm>
          <a:prstGeom prst="rect">
            <a:avLst/>
          </a:prstGeom>
        </p:spPr>
        <p:txBody>
          <a:bodyPr/>
          <a:lstStyle/>
          <a:p>
            <a:r>
              <a:t>Наглядно о сложном</a:t>
            </a:r>
          </a:p>
          <a:p>
            <a:r>
              <a:t>«Карточки» с информацией</a:t>
            </a:r>
          </a:p>
          <a:p>
            <a:r>
              <a:t>Вместо долгих перечислений и списков </a:t>
            </a:r>
          </a:p>
          <a:p>
            <a:r>
              <a:t>Наглядные блок-схемы и алгоритмы для пользователей</a:t>
            </a:r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Снимок экрана 2020-02-29 в 0.35.22.png" descr="Снимок экрана 2020-02-29 в 0.35.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862" y="1593760"/>
            <a:ext cx="9369460" cy="54605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piktochart15-1600x782.png" descr="piktochart15-1600x78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66" y="2346615"/>
            <a:ext cx="11403668" cy="55735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Инструменты:"/>
          <p:cNvSpPr txBox="1">
            <a:spLocks noGrp="1"/>
          </p:cNvSpPr>
          <p:nvPr>
            <p:ph type="title"/>
          </p:nvPr>
        </p:nvSpPr>
        <p:spPr>
          <a:xfrm>
            <a:off x="-1133976" y="1634980"/>
            <a:ext cx="11099801" cy="2159001"/>
          </a:xfrm>
          <a:prstGeom prst="rect">
            <a:avLst/>
          </a:prstGeom>
        </p:spPr>
        <p:txBody>
          <a:bodyPr/>
          <a:lstStyle/>
          <a:p>
            <a:r>
              <a:t>Инструменты:</a:t>
            </a:r>
          </a:p>
        </p:txBody>
      </p:sp>
      <p:sp>
        <p:nvSpPr>
          <p:cNvPr id="283" name="Flourish…"/>
          <p:cNvSpPr txBox="1">
            <a:spLocks noGrp="1"/>
          </p:cNvSpPr>
          <p:nvPr>
            <p:ph type="body" idx="1"/>
          </p:nvPr>
        </p:nvSpPr>
        <p:spPr>
          <a:xfrm>
            <a:off x="838200" y="3003660"/>
            <a:ext cx="11099800" cy="6286501"/>
          </a:xfrm>
          <a:prstGeom prst="rect">
            <a:avLst/>
          </a:prstGeom>
        </p:spPr>
        <p:txBody>
          <a:bodyPr/>
          <a:lstStyle/>
          <a:p>
            <a:r>
              <a:t>Flourish</a:t>
            </a:r>
          </a:p>
          <a:p>
            <a:r>
              <a:t>Google Рисунки</a:t>
            </a:r>
          </a:p>
          <a:p>
            <a:r>
              <a:t>Infogram.com</a:t>
            </a:r>
          </a:p>
          <a:p>
            <a:r>
              <a:t>Piktochart</a:t>
            </a:r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Опросы и голосования"/>
          <p:cNvSpPr txBox="1">
            <a:spLocks noGrp="1"/>
          </p:cNvSpPr>
          <p:nvPr>
            <p:ph type="title"/>
          </p:nvPr>
        </p:nvSpPr>
        <p:spPr>
          <a:xfrm>
            <a:off x="688123" y="1070783"/>
            <a:ext cx="11099801" cy="2159001"/>
          </a:xfrm>
          <a:prstGeom prst="rect">
            <a:avLst/>
          </a:prstGeom>
        </p:spPr>
        <p:txBody>
          <a:bodyPr/>
          <a:lstStyle>
            <a:lvl1pPr defTabSz="554990">
              <a:defRPr sz="7600"/>
            </a:lvl1pPr>
          </a:lstStyle>
          <a:p>
            <a:r>
              <a:t>Опросы и голосования </a:t>
            </a:r>
          </a:p>
        </p:txBody>
      </p:sp>
      <p:sp>
        <p:nvSpPr>
          <p:cNvPr id="286" name="Узнать больше о своих сторонниках…"/>
          <p:cNvSpPr txBox="1">
            <a:spLocks noGrp="1"/>
          </p:cNvSpPr>
          <p:nvPr>
            <p:ph type="body" idx="1"/>
          </p:nvPr>
        </p:nvSpPr>
        <p:spPr>
          <a:xfrm>
            <a:off x="688123" y="2473580"/>
            <a:ext cx="11099801" cy="6286501"/>
          </a:xfrm>
          <a:prstGeom prst="rect">
            <a:avLst/>
          </a:prstGeom>
        </p:spPr>
        <p:txBody>
          <a:bodyPr/>
          <a:lstStyle/>
          <a:p>
            <a:r>
              <a:t>Узнать больше о своих сторонниках</a:t>
            </a:r>
          </a:p>
          <a:p>
            <a:r>
              <a:t>Привлечь подписчиков к действию </a:t>
            </a:r>
          </a:p>
          <a:p>
            <a:r>
              <a:t>Разнообразить контент </a:t>
            </a:r>
          </a:p>
        </p:txBody>
      </p: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Инструменты:"/>
          <p:cNvSpPr txBox="1">
            <a:spLocks noGrp="1"/>
          </p:cNvSpPr>
          <p:nvPr>
            <p:ph type="title"/>
          </p:nvPr>
        </p:nvSpPr>
        <p:spPr>
          <a:xfrm>
            <a:off x="-1121276" y="1634980"/>
            <a:ext cx="11099801" cy="2159001"/>
          </a:xfrm>
          <a:prstGeom prst="rect">
            <a:avLst/>
          </a:prstGeom>
        </p:spPr>
        <p:txBody>
          <a:bodyPr/>
          <a:lstStyle/>
          <a:p>
            <a:r>
              <a:t>Инструменты:</a:t>
            </a:r>
          </a:p>
        </p:txBody>
      </p:sp>
      <p:sp>
        <p:nvSpPr>
          <p:cNvPr id="289" name="Google Формы…"/>
          <p:cNvSpPr txBox="1">
            <a:spLocks noGrp="1"/>
          </p:cNvSpPr>
          <p:nvPr>
            <p:ph type="body" idx="1"/>
          </p:nvPr>
        </p:nvSpPr>
        <p:spPr>
          <a:xfrm>
            <a:off x="838200" y="3003660"/>
            <a:ext cx="11099800" cy="6286501"/>
          </a:xfrm>
          <a:prstGeom prst="rect">
            <a:avLst/>
          </a:prstGeom>
        </p:spPr>
        <p:txBody>
          <a:bodyPr/>
          <a:lstStyle/>
          <a:p>
            <a:r>
              <a:t>Google Формы</a:t>
            </a:r>
          </a:p>
          <a:p>
            <a:r>
              <a:t>Playbuzz</a:t>
            </a:r>
          </a:p>
          <a:p>
            <a:r>
              <a:t>Typeform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1023</Words>
  <Application>Microsoft Macintosh PowerPoint</Application>
  <PresentationFormat>Произвольный</PresentationFormat>
  <Paragraphs>186</Paragraphs>
  <Slides>58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70" baseType="lpstr">
      <vt:lpstr>DINPro-Black</vt:lpstr>
      <vt:lpstr>DINPro-Bold</vt:lpstr>
      <vt:lpstr>DINPro-Regular</vt:lpstr>
      <vt:lpstr>Helvetica</vt:lpstr>
      <vt:lpstr>Helvetica Light</vt:lpstr>
      <vt:lpstr>Helvetica Neue</vt:lpstr>
      <vt:lpstr>Helvetica Neue Light</vt:lpstr>
      <vt:lpstr>Helvetica Neue Medium</vt:lpstr>
      <vt:lpstr>Helvetica Neue Thin</vt:lpstr>
      <vt:lpstr>Symbol</vt:lpstr>
      <vt:lpstr>Times</vt:lpstr>
      <vt:lpstr>White</vt:lpstr>
      <vt:lpstr>Как писать тексты и  составлять контент-план для социальных сетей</vt:lpstr>
      <vt:lpstr>Разговаривать со сторонниками о том, что волнует их </vt:lpstr>
      <vt:lpstr>Сторителлинг - это про каждый ваш пост или текст </vt:lpstr>
      <vt:lpstr>Презентация PowerPoint</vt:lpstr>
      <vt:lpstr>«Прослойка» из контента</vt:lpstr>
      <vt:lpstr>Коммуникация по принципу «человек - человеку».   Всем интересно про людей, а не организацию. </vt:lpstr>
      <vt:lpstr>Люди поддержат скорее одного человека, историю которого они пропустили через себя, чем группу абстрактных людей. </vt:lpstr>
      <vt:lpstr>История - это не только лонгрид.   Рассказать историю можно в любом формате. Даже коротком. </vt:lpstr>
      <vt:lpstr>Как создать историю</vt:lpstr>
      <vt:lpstr>Рассказывайте «сказку». Не заставляйте сторонников читать «диссертацию». </vt:lpstr>
      <vt:lpstr>Презентация PowerPoint</vt:lpstr>
      <vt:lpstr>Как пишем тексты</vt:lpstr>
      <vt:lpstr>Что такое инфостиль</vt:lpstr>
      <vt:lpstr>Презентация PowerPoint</vt:lpstr>
      <vt:lpstr>Презентация PowerPoint</vt:lpstr>
      <vt:lpstr>Классный текст</vt:lpstr>
      <vt:lpstr>Стоп-слова</vt:lpstr>
      <vt:lpstr>Не берем в текст</vt:lpstr>
      <vt:lpstr>Что поможет: </vt:lpstr>
      <vt:lpstr>Пишите:</vt:lpstr>
      <vt:lpstr>Быть простыми - хорошо</vt:lpstr>
      <vt:lpstr>Презентация PowerPoint</vt:lpstr>
      <vt:lpstr>Убеждайте фактами. Не эпитетами. </vt:lpstr>
      <vt:lpstr>Презентация PowerPoint</vt:lpstr>
      <vt:lpstr>Call to action</vt:lpstr>
      <vt:lpstr>Презентация PowerPoint</vt:lpstr>
      <vt:lpstr>Структура:</vt:lpstr>
      <vt:lpstr>Плюсы:</vt:lpstr>
      <vt:lpstr>Испортим текст</vt:lpstr>
      <vt:lpstr>Презентация PowerPoint</vt:lpstr>
      <vt:lpstr>Презентация PowerPoint</vt:lpstr>
      <vt:lpstr>Контент-план</vt:lpstr>
      <vt:lpstr>Отвечает на вопросы:</vt:lpstr>
      <vt:lpstr>Презентация PowerPoint</vt:lpstr>
      <vt:lpstr>Ваш контент-план – растущее дерево. А не строящийся дом.</vt:lpstr>
      <vt:lpstr>Определяем KPI:</vt:lpstr>
      <vt:lpstr>Надо научиться конвертировать количество подписчиков в реальную выгоду для организации, пустая гонка за количеством подписчиков не имеет смысла.   Вовлеченность читателей может быть не связана с количеством подписчиков. </vt:lpstr>
      <vt:lpstr>Как надо:</vt:lpstr>
      <vt:lpstr>Без инфоповодов</vt:lpstr>
      <vt:lpstr>Что работает:</vt:lpstr>
      <vt:lpstr>Вы сами - маленькое медиа</vt:lpstr>
      <vt:lpstr>Почему:</vt:lpstr>
      <vt:lpstr>Конвертация текста в другие форматы (вместо тысячи слов) </vt:lpstr>
      <vt:lpstr>Презентация PowerPoint</vt:lpstr>
      <vt:lpstr>Презентация PowerPoint</vt:lpstr>
      <vt:lpstr>Презентация PowerPoint</vt:lpstr>
      <vt:lpstr>Таймлайн</vt:lpstr>
      <vt:lpstr>Презентация PowerPoint</vt:lpstr>
      <vt:lpstr>Инструменты:</vt:lpstr>
      <vt:lpstr>Карты </vt:lpstr>
      <vt:lpstr>Презентация PowerPoint</vt:lpstr>
      <vt:lpstr>Инструменты:</vt:lpstr>
      <vt:lpstr>Инфографика </vt:lpstr>
      <vt:lpstr>Презентация PowerPoint</vt:lpstr>
      <vt:lpstr>Презентация PowerPoint</vt:lpstr>
      <vt:lpstr>Инструменты:</vt:lpstr>
      <vt:lpstr>Опросы и голосования </vt:lpstr>
      <vt:lpstr>Инструменты: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писать тексты и  составлять контент-план для социальных сетей</dc:title>
  <cp:lastModifiedBy>Microsoft Office User</cp:lastModifiedBy>
  <cp:revision>1</cp:revision>
  <dcterms:modified xsi:type="dcterms:W3CDTF">2020-08-25T09:29:45Z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1263409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S9.0.1</vt:lpwstr>
  </property>
</Properties>
</file>