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9753600" cx="13004800"/>
  <p:notesSz cx="6858000" cy="9144000"/>
  <p:embeddedFontLst>
    <p:embeddedFont>
      <p:font typeface="Helvetica Neue"/>
      <p:regular r:id="rId13"/>
      <p:bold r:id="rId14"/>
      <p:italic r:id="rId15"/>
      <p:boldItalic r:id="rId16"/>
    </p:embeddedFont>
    <p:embeddedFont>
      <p:font typeface="Helvetica Neue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1" roundtripDataSignature="AMtx7mgF3tkULuRlKREZ8TOQ4fH6Xccg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Light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font" Target="fonts/HelveticaNeue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HelveticaNeue-italic.fntdata"/><Relationship Id="rId14" Type="http://schemas.openxmlformats.org/officeDocument/2006/relationships/font" Target="fonts/HelveticaNeue-bold.fntdata"/><Relationship Id="rId17" Type="http://schemas.openxmlformats.org/officeDocument/2006/relationships/font" Target="fonts/HelveticaNeueLight-regular.fntdata"/><Relationship Id="rId16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19" Type="http://schemas.openxmlformats.org/officeDocument/2006/relationships/font" Target="fonts/HelveticaNeueLight-italic.fntdata"/><Relationship Id="rId6" Type="http://schemas.openxmlformats.org/officeDocument/2006/relationships/slide" Target="slides/slide2.xml"/><Relationship Id="rId18" Type="http://schemas.openxmlformats.org/officeDocument/2006/relationships/font" Target="fonts/HelveticaNeue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200">
                <a:latin typeface="Helvetica Neue"/>
                <a:ea typeface="Helvetica Neue"/>
                <a:cs typeface="Helvetica Neue"/>
                <a:sym typeface="Helvetica Neue"/>
              </a:rPr>
              <a:t>[15 секунд] «Здравствуйте, меня зовут… Мой проект называется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" name="Google Shape;4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200">
                <a:latin typeface="Helvetica Neue"/>
                <a:ea typeface="Helvetica Neue"/>
                <a:cs typeface="Helvetica Neue"/>
                <a:sym typeface="Helvetica Neue"/>
              </a:rPr>
              <a:t>[2-3 минуты]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200">
                <a:latin typeface="Helvetica Neue"/>
                <a:ea typeface="Helvetica Neue"/>
                <a:cs typeface="Helvetica Neue"/>
                <a:sym typeface="Helvetica Neue"/>
              </a:rPr>
              <a:t>[2-3 минуты]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ступительный слайд" showMasterSp="0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635012" y="7878233"/>
            <a:ext cx="9734775" cy="58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type="title"/>
          </p:nvPr>
        </p:nvSpPr>
        <p:spPr>
          <a:xfrm>
            <a:off x="1646700" y="3160340"/>
            <a:ext cx="9736802" cy="343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  <a:defRPr b="1" sz="8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pic>
        <p:nvPicPr>
          <p:cNvPr descr="Teplitsa_mainLogo_rus.png" id="13" name="Google Shape;1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8483" y="273675"/>
            <a:ext cx="1868636" cy="1295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20-01-16 13.20.53.jpg" id="14" name="Google Shape;1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090" y="574394"/>
            <a:ext cx="594909" cy="6936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0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лайд с текстом" showMasterSp="0">
  <p:cSld name="Слайд с текстом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>
            <p:ph type="title"/>
          </p:nvPr>
        </p:nvSpPr>
        <p:spPr>
          <a:xfrm>
            <a:off x="1634000" y="1435100"/>
            <a:ext cx="9736802" cy="1675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  <a:defRPr b="1" sz="6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" type="body"/>
          </p:nvPr>
        </p:nvSpPr>
        <p:spPr>
          <a:xfrm>
            <a:off x="1639159" y="3209394"/>
            <a:ext cx="9726484" cy="496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pic>
        <p:nvPicPr>
          <p:cNvPr descr="Teplitsa_mainLogo_rus.png" id="19" name="Google Shape;1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6883" y="8071474"/>
            <a:ext cx="1868636" cy="1295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20-01-16 13.20.53.jpg" id="20" name="Google Shape;2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6490" y="8372193"/>
            <a:ext cx="594909" cy="69365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1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лайд-утверждение" showMasterSp="0">
  <p:cSld name="Слайд-утверждение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/>
          <p:nvPr>
            <p:ph type="title"/>
          </p:nvPr>
        </p:nvSpPr>
        <p:spPr>
          <a:xfrm>
            <a:off x="1646700" y="3803806"/>
            <a:ext cx="9736802" cy="2776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pic>
        <p:nvPicPr>
          <p:cNvPr descr="Teplitsa_mainLogo_rus.png" id="24" name="Google Shape;2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8782" y="8211174"/>
            <a:ext cx="1868637" cy="1295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20-01-16 13.20.53.jpg" id="25" name="Google Shape;2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8390" y="8511893"/>
            <a:ext cx="594909" cy="69365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оследний слайд" showMasterSp="0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лайд с изображением" showMasterSp="0">
  <p:cSld name="Слайд с изображением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sted-image.pdf" id="30" name="Google Shape;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55341" y="8566646"/>
            <a:ext cx="896976" cy="53422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4"/>
          <p:cNvSpPr/>
          <p:nvPr>
            <p:ph idx="2" type="pic"/>
          </p:nvPr>
        </p:nvSpPr>
        <p:spPr>
          <a:xfrm>
            <a:off x="1630469" y="1426323"/>
            <a:ext cx="9743862" cy="6671755"/>
          </a:xfrm>
          <a:prstGeom prst="rect">
            <a:avLst/>
          </a:prstGeom>
          <a:noFill/>
          <a:ln>
            <a:noFill/>
          </a:ln>
          <a:effectLst>
            <a:outerShdw blurRad="254000" rotWithShape="0" dir="5400000" dist="127000">
              <a:srgbClr val="000000">
                <a:alpha val="6941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4"/>
          <p:cNvSpPr txBox="1"/>
          <p:nvPr>
            <p:ph idx="1" type="body"/>
          </p:nvPr>
        </p:nvSpPr>
        <p:spPr>
          <a:xfrm>
            <a:off x="6506767" y="8574930"/>
            <a:ext cx="4861517" cy="492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лайд с текстом" showMasterSp="0">
  <p:cSld name="Слайд с текстом 2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sted-image.pdf" id="35" name="Google Shape;3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55341" y="8566646"/>
            <a:ext cx="896976" cy="53422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5"/>
          <p:cNvSpPr txBox="1"/>
          <p:nvPr>
            <p:ph type="title"/>
          </p:nvPr>
        </p:nvSpPr>
        <p:spPr>
          <a:xfrm>
            <a:off x="1634000" y="1435100"/>
            <a:ext cx="9736802" cy="1675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  <a:defRPr b="1" sz="67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1639159" y="3209394"/>
            <a:ext cx="9726484" cy="4965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AD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sted-image.pdf" id="6" name="Google Shape;6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162085" y="2865682"/>
            <a:ext cx="6680632" cy="39788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9"/>
          <p:cNvSpPr txBox="1"/>
          <p:nvPr>
            <p:ph type="title"/>
          </p:nvPr>
        </p:nvSpPr>
        <p:spPr>
          <a:xfrm>
            <a:off x="975360" y="3029937"/>
            <a:ext cx="11054081" cy="2497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" type="body"/>
          </p:nvPr>
        </p:nvSpPr>
        <p:spPr>
          <a:xfrm>
            <a:off x="1950720" y="5527040"/>
            <a:ext cx="9103360" cy="422656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2" type="sldNum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794585"/>
            <a:ext cx="13004800" cy="9247858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>
            <p:ph idx="1" type="body"/>
          </p:nvPr>
        </p:nvSpPr>
        <p:spPr>
          <a:xfrm>
            <a:off x="981500" y="2436350"/>
            <a:ext cx="110418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r>
              <a:rPr lang="ru-RU" sz="2775">
                <a:solidFill>
                  <a:schemeClr val="lt1"/>
                </a:solidFill>
              </a:rPr>
              <a:t>Компания «Альтуризм» Стас Ельницкий, Марина Григорьева</a:t>
            </a:r>
            <a:endParaRPr sz="2775">
              <a:solidFill>
                <a:schemeClr val="lt1"/>
              </a:solidFill>
            </a:endParaRPr>
          </a:p>
        </p:txBody>
      </p:sp>
      <p:sp>
        <p:nvSpPr>
          <p:cNvPr id="45" name="Google Shape;45;p1"/>
          <p:cNvSpPr txBox="1"/>
          <p:nvPr>
            <p:ph type="title"/>
          </p:nvPr>
        </p:nvSpPr>
        <p:spPr>
          <a:xfrm>
            <a:off x="602875" y="1794575"/>
            <a:ext cx="11799000" cy="8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20"/>
              <a:buFont typeface="Arial"/>
              <a:buNone/>
            </a:pPr>
            <a:r>
              <a:rPr lang="ru-RU" sz="4320">
                <a:solidFill>
                  <a:schemeClr val="lt1"/>
                </a:solidFill>
              </a:rPr>
              <a:t>Активисты малых городов и деревень</a:t>
            </a:r>
            <a:endParaRPr sz="7200">
              <a:solidFill>
                <a:schemeClr val="lt1"/>
              </a:solidFill>
            </a:endParaRPr>
          </a:p>
        </p:txBody>
      </p:sp>
      <p:pic>
        <p:nvPicPr>
          <p:cNvPr id="46" name="Google Shape;4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>
            <p:ph type="title"/>
          </p:nvPr>
        </p:nvSpPr>
        <p:spPr>
          <a:xfrm>
            <a:off x="438150" y="1736622"/>
            <a:ext cx="2762250" cy="930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000">
                <a:solidFill>
                  <a:schemeClr val="lt1"/>
                </a:solidFill>
              </a:rPr>
              <a:t>Было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52" name="Google Shape;52;p2"/>
          <p:cNvSpPr txBox="1"/>
          <p:nvPr>
            <p:ph idx="1" type="body"/>
          </p:nvPr>
        </p:nvSpPr>
        <p:spPr>
          <a:xfrm>
            <a:off x="7067550" y="2933700"/>
            <a:ext cx="5543549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>
                <a:solidFill>
                  <a:schemeClr val="lt1"/>
                </a:solidFill>
              </a:rPr>
              <a:t>Недостаточная и слабоструктурированная информация об активистах малых городов и деревень 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7067550" y="1732925"/>
            <a:ext cx="3314700" cy="1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Стало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 txBox="1"/>
          <p:nvPr/>
        </p:nvSpPr>
        <p:spPr>
          <a:xfrm>
            <a:off x="457200" y="2933700"/>
            <a:ext cx="607695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55"/>
              <a:buFont typeface="Arial"/>
              <a:buNone/>
            </a:pPr>
            <a:r>
              <a:rPr b="0" i="0" lang="ru-RU" sz="393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Местные активисты не видят друг друга и это останавливает их действия. Найдя на карте соседей и единомышленников они будут поддерживать друг друга без «Альтуризма»</a:t>
            </a:r>
            <a:endParaRPr b="0" i="0" sz="393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"/>
          <p:cNvSpPr txBox="1"/>
          <p:nvPr/>
        </p:nvSpPr>
        <p:spPr>
          <a:xfrm>
            <a:off x="2344175" y="280267"/>
            <a:ext cx="10660625" cy="1025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Постановка проблемы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4163" y="6953250"/>
            <a:ext cx="500062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type="title"/>
          </p:nvPr>
        </p:nvSpPr>
        <p:spPr>
          <a:xfrm>
            <a:off x="903000" y="2279576"/>
            <a:ext cx="9736800" cy="59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Данные, которые у нас есть сейчас, не актуальны для работы. </a:t>
            </a:r>
            <a:br>
              <a:rPr lang="ru-RU" sz="3600">
                <a:solidFill>
                  <a:schemeClr val="lt1"/>
                </a:solidFill>
              </a:rPr>
            </a:b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требуют уточнения устаревшие данные по проектам</a:t>
            </a: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нет типологии проектов активистов </a:t>
            </a: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не понятна стадия реализации проектов</a:t>
            </a: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не ясно соответствие инструментам Альтуризма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64" name="Google Shape;6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6"/>
          <p:cNvSpPr/>
          <p:nvPr/>
        </p:nvSpPr>
        <p:spPr>
          <a:xfrm>
            <a:off x="3401912" y="329640"/>
            <a:ext cx="723788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Работа с данными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4163" y="6953250"/>
            <a:ext cx="500062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4500" y="3439242"/>
            <a:ext cx="4495800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 txBox="1"/>
          <p:nvPr>
            <p:ph type="title"/>
          </p:nvPr>
        </p:nvSpPr>
        <p:spPr>
          <a:xfrm>
            <a:off x="3459727" y="308814"/>
            <a:ext cx="9736802" cy="1675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000">
                <a:solidFill>
                  <a:schemeClr val="lt1"/>
                </a:solidFill>
              </a:rPr>
              <a:t>Что не так с картой</a:t>
            </a:r>
            <a:endParaRPr/>
          </a:p>
        </p:txBody>
      </p:sp>
      <p:sp>
        <p:nvSpPr>
          <p:cNvPr id="75" name="Google Shape;75;p3"/>
          <p:cNvSpPr txBox="1"/>
          <p:nvPr>
            <p:ph idx="1" type="body"/>
          </p:nvPr>
        </p:nvSpPr>
        <p:spPr>
          <a:xfrm>
            <a:off x="585916" y="2830371"/>
            <a:ext cx="7478584" cy="57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</a:pPr>
            <a:r>
              <a:rPr lang="ru-RU">
                <a:solidFill>
                  <a:schemeClr val="lt1"/>
                </a:solidFill>
              </a:rPr>
              <a:t>У активистов нет мотивации заносить свои данные на карту </a:t>
            </a:r>
            <a:endParaRPr/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</a:pPr>
            <a:r>
              <a:rPr lang="ru-RU">
                <a:solidFill>
                  <a:schemeClr val="lt1"/>
                </a:solidFill>
              </a:rPr>
              <a:t>Без постоянной модерации будет твориться хаос и треш</a:t>
            </a:r>
            <a:endParaRPr/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</a:pPr>
            <a:r>
              <a:rPr lang="ru-RU">
                <a:solidFill>
                  <a:schemeClr val="lt1"/>
                </a:solidFill>
              </a:rPr>
              <a:t>Увидеть на карте не равно наладить сотрудничество</a:t>
            </a:r>
            <a:endParaRPr/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</a:pPr>
            <a:r>
              <a:rPr lang="ru-RU">
                <a:solidFill>
                  <a:schemeClr val="lt1"/>
                </a:solidFill>
              </a:rPr>
              <a:t>Некачественная информация мешает реализации проектов </a:t>
            </a:r>
            <a:endParaRPr/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54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6" name="Google Shape;7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/>
          <p:nvPr>
            <p:ph type="title"/>
          </p:nvPr>
        </p:nvSpPr>
        <p:spPr>
          <a:xfrm>
            <a:off x="821608" y="2870404"/>
            <a:ext cx="11391900" cy="54941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80"/>
              <a:buFont typeface="Arial"/>
              <a:buNone/>
            </a:pPr>
            <a:br>
              <a:rPr lang="ru-RU" sz="3240">
                <a:solidFill>
                  <a:schemeClr val="lt1"/>
                </a:solidFill>
              </a:rPr>
            </a:br>
            <a:r>
              <a:rPr lang="ru-RU" sz="3240">
                <a:solidFill>
                  <a:schemeClr val="lt1"/>
                </a:solidFill>
              </a:rPr>
              <a:t>Актуализировали данные и запросы нескольких активистов с помощью телефонного опроса.</a:t>
            </a:r>
            <a:br>
              <a:rPr lang="ru-RU" sz="3240">
                <a:solidFill>
                  <a:schemeClr val="lt1"/>
                </a:solidFill>
              </a:rPr>
            </a:br>
            <a:br>
              <a:rPr lang="ru-RU" sz="3240">
                <a:solidFill>
                  <a:schemeClr val="lt1"/>
                </a:solidFill>
              </a:rPr>
            </a:br>
            <a:r>
              <a:rPr lang="ru-RU" sz="3240">
                <a:solidFill>
                  <a:schemeClr val="lt1"/>
                </a:solidFill>
              </a:rPr>
              <a:t>Нашли узкие места на входной анкете.</a:t>
            </a:r>
            <a:br>
              <a:rPr lang="ru-RU" sz="3240">
                <a:solidFill>
                  <a:schemeClr val="lt1"/>
                </a:solidFill>
              </a:rPr>
            </a:br>
            <a:br>
              <a:rPr lang="ru-RU" sz="3240">
                <a:solidFill>
                  <a:schemeClr val="lt1"/>
                </a:solidFill>
              </a:rPr>
            </a:br>
            <a:r>
              <a:rPr lang="ru-RU" sz="3240">
                <a:solidFill>
                  <a:schemeClr val="lt1"/>
                </a:solidFill>
              </a:rPr>
              <a:t>Наладили контакты с менторами и договорись о  сотрудничестве с социологом и блогером.</a:t>
            </a:r>
            <a:br>
              <a:rPr lang="ru-RU" sz="3240">
                <a:solidFill>
                  <a:schemeClr val="lt1"/>
                </a:solidFill>
              </a:rPr>
            </a:br>
            <a:br>
              <a:rPr lang="ru-RU" sz="2592">
                <a:solidFill>
                  <a:schemeClr val="lt1"/>
                </a:solidFill>
              </a:rPr>
            </a:br>
            <a:br>
              <a:rPr lang="ru-RU" sz="2592">
                <a:solidFill>
                  <a:schemeClr val="lt1"/>
                </a:solidFill>
              </a:rPr>
            </a:br>
            <a:br>
              <a:rPr lang="ru-RU" sz="2592">
                <a:solidFill>
                  <a:schemeClr val="lt1"/>
                </a:solidFill>
              </a:rPr>
            </a:br>
            <a:br>
              <a:rPr lang="ru-RU" sz="2592">
                <a:solidFill>
                  <a:schemeClr val="lt1"/>
                </a:solidFill>
              </a:rPr>
            </a:br>
            <a:endParaRPr sz="4860">
              <a:solidFill>
                <a:schemeClr val="lt1"/>
              </a:solidFill>
            </a:endParaRPr>
          </a:p>
        </p:txBody>
      </p:sp>
      <p:pic>
        <p:nvPicPr>
          <p:cNvPr id="82" name="Google Shape;8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3328338" y="322582"/>
            <a:ext cx="829746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хакатоне удалось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4163" y="6953250"/>
            <a:ext cx="5000625" cy="28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type="title"/>
          </p:nvPr>
        </p:nvSpPr>
        <p:spPr>
          <a:xfrm>
            <a:off x="3474476" y="328971"/>
            <a:ext cx="9736802" cy="1675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ru-RU" sz="6000">
                <a:solidFill>
                  <a:schemeClr val="lt1"/>
                </a:solidFill>
              </a:rPr>
              <a:t>Решение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91" name="Google Shape;91;p4"/>
          <p:cNvSpPr txBox="1"/>
          <p:nvPr>
            <p:ph idx="1" type="body"/>
          </p:nvPr>
        </p:nvSpPr>
        <p:spPr>
          <a:xfrm>
            <a:off x="1349780" y="3168330"/>
            <a:ext cx="10842220" cy="5252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558798" lvl="0" marL="55879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AutoNum type="arabicPeriod"/>
            </a:pPr>
            <a:r>
              <a:rPr lang="ru-RU" sz="4000">
                <a:solidFill>
                  <a:schemeClr val="lt1"/>
                </a:solidFill>
              </a:rPr>
              <a:t>Отказались от визуализации с помощью карты</a:t>
            </a:r>
            <a:endParaRPr/>
          </a:p>
          <a:p>
            <a:pPr indent="-361948" lvl="0" marL="55879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</a:pPr>
            <a:r>
              <a:t/>
            </a:r>
            <a:endParaRPr sz="4000">
              <a:solidFill>
                <a:schemeClr val="lt1"/>
              </a:solidFill>
            </a:endParaRPr>
          </a:p>
          <a:p>
            <a:pPr indent="-558798" lvl="0" marL="55879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AutoNum type="arabicPeriod"/>
            </a:pPr>
            <a:r>
              <a:rPr lang="ru-RU" sz="4000">
                <a:solidFill>
                  <a:schemeClr val="lt1"/>
                </a:solidFill>
              </a:rPr>
              <a:t>Переориентировались на качественный сбор данных с помощью структурированной анкеты</a:t>
            </a:r>
            <a:endParaRPr sz="4000"/>
          </a:p>
        </p:txBody>
      </p:sp>
      <p:pic>
        <p:nvPicPr>
          <p:cNvPr id="92" name="Google Shape;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2877" y="6784847"/>
            <a:ext cx="500062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9792" y="1133875"/>
            <a:ext cx="2060208" cy="203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7"/>
          <p:cNvSpPr txBox="1"/>
          <p:nvPr>
            <p:ph type="title"/>
          </p:nvPr>
        </p:nvSpPr>
        <p:spPr>
          <a:xfrm>
            <a:off x="781500" y="1707425"/>
            <a:ext cx="11061000" cy="67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формируем качественную входную анкету для сбора данных об активистах с привлечением социолога </a:t>
            </a:r>
            <a:br>
              <a:rPr lang="ru-RU" sz="3600">
                <a:solidFill>
                  <a:schemeClr val="lt1"/>
                </a:solidFill>
              </a:rPr>
            </a:b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с помощью этой анкеты мы актуализируем базу данных активистов в наиболее значимых для нас регионах</a:t>
            </a:r>
            <a:br>
              <a:rPr lang="ru-RU" sz="3600">
                <a:solidFill>
                  <a:schemeClr val="lt1"/>
                </a:solidFill>
              </a:rPr>
            </a:br>
            <a:br>
              <a:rPr lang="ru-RU" sz="3600">
                <a:solidFill>
                  <a:schemeClr val="lt1"/>
                </a:solidFill>
              </a:rPr>
            </a:br>
            <a:r>
              <a:rPr lang="ru-RU" sz="3600">
                <a:solidFill>
                  <a:schemeClr val="lt1"/>
                </a:solidFill>
              </a:rPr>
              <a:t>- мы замерим ускорение работы по реализации проектов местных активистов с применением технологии Альтуризма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01" name="Google Shape;10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/>
          <p:nvPr/>
        </p:nvSpPr>
        <p:spPr>
          <a:xfrm>
            <a:off x="3318384" y="347596"/>
            <a:ext cx="739818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Планы на будущее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28063" y="7414016"/>
            <a:ext cx="5000625" cy="28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/>
          <p:nvPr>
            <p:ph type="title"/>
          </p:nvPr>
        </p:nvSpPr>
        <p:spPr>
          <a:xfrm>
            <a:off x="1690943" y="5632606"/>
            <a:ext cx="9736802" cy="2776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br>
              <a:rPr lang="ru-RU">
                <a:solidFill>
                  <a:schemeClr val="lt1"/>
                </a:solidFill>
              </a:rPr>
            </a:br>
            <a:r>
              <a:rPr lang="ru-RU">
                <a:solidFill>
                  <a:schemeClr val="lt1"/>
                </a:solidFill>
              </a:rPr>
              <a:t>Больше данных на </a:t>
            </a:r>
            <a:r>
              <a:rPr b="1" lang="ru-RU">
                <a:solidFill>
                  <a:schemeClr val="lt1"/>
                </a:solidFill>
              </a:rPr>
              <a:t>altourism.ru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09" name="Google Shape;1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86" y="0"/>
            <a:ext cx="2993314" cy="158645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8"/>
          <p:cNvSpPr/>
          <p:nvPr/>
        </p:nvSpPr>
        <p:spPr>
          <a:xfrm>
            <a:off x="3308144" y="314892"/>
            <a:ext cx="65024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Спасибо!</a:t>
            </a:r>
            <a:endParaRPr b="1" i="0" sz="6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1" name="Google Shape;11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8753" y="1706386"/>
            <a:ext cx="4509775" cy="4892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Даша</dc:creator>
</cp:coreProperties>
</file>