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66" r:id="rId5"/>
    <p:sldId id="265" r:id="rId6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2E8"/>
          </a:solidFill>
        </a:fill>
      </a:tcStyle>
    </a:wholeTbl>
    <a:band2H>
      <a:tcTxStyle/>
      <a:tcStyle>
        <a:tcBdr/>
        <a:fill>
          <a:solidFill>
            <a:srgbClr val="E6EAF4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2E7CB"/>
          </a:solidFill>
        </a:fill>
      </a:tcStyle>
    </a:wholeTbl>
    <a:band2H>
      <a:tcTxStyle/>
      <a:tcStyle>
        <a:tcBdr/>
        <a:fill>
          <a:solidFill>
            <a:srgbClr val="F8F4E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5CDDE"/>
          </a:solidFill>
        </a:fill>
      </a:tcStyle>
    </a:wholeTbl>
    <a:band2H>
      <a:tcTxStyle/>
      <a:tcStyle>
        <a:tcBdr/>
        <a:fill>
          <a:solidFill>
            <a:srgbClr val="EBE8E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168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8" name="Shape 68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5" name="Shape 7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[15 секунд] «Здравствуйте, меня зовут… Мой проект называется 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Послед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Слайд-утвержд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646700" y="3803806"/>
            <a:ext cx="9736802" cy="2776228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pic>
        <p:nvPicPr>
          <p:cNvPr id="20" name="logo-hor (2).png" descr="logo-hor (2).png"/>
          <p:cNvPicPr>
            <a:picLocks noChangeAspect="1"/>
          </p:cNvPicPr>
          <p:nvPr/>
        </p:nvPicPr>
        <p:blipFill>
          <a:blip r:embed="rId2">
            <a:extLst/>
          </a:blip>
          <a:srcRect t="11376" b="11376"/>
          <a:stretch>
            <a:fillRect/>
          </a:stretch>
        </p:blipFill>
        <p:spPr>
          <a:xfrm>
            <a:off x="2329264" y="7830839"/>
            <a:ext cx="2092034" cy="975799"/>
          </a:xfrm>
          <a:prstGeom prst="rect">
            <a:avLst/>
          </a:prstGeom>
          <a:ln w="12700">
            <a:miter lim="400000"/>
          </a:ln>
        </p:spPr>
      </p:pic>
      <p:sp>
        <p:nvSpPr>
          <p:cNvPr id="2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Слайд с изобра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asted-image.pdf" descr="pasted-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55341" y="8566646"/>
            <a:ext cx="896976" cy="534224"/>
          </a:xfrm>
          <a:prstGeom prst="rect">
            <a:avLst/>
          </a:prstGeom>
          <a:ln w="12700">
            <a:miter lim="400000"/>
          </a:ln>
        </p:spPr>
      </p:pic>
      <p:sp>
        <p:nvSpPr>
          <p:cNvPr id="29" name="Изображение"/>
          <p:cNvSpPr>
            <a:spLocks noGrp="1"/>
          </p:cNvSpPr>
          <p:nvPr>
            <p:ph type="pic" idx="13"/>
          </p:nvPr>
        </p:nvSpPr>
        <p:spPr>
          <a:xfrm>
            <a:off x="1630469" y="1426323"/>
            <a:ext cx="9743862" cy="6671755"/>
          </a:xfrm>
          <a:prstGeom prst="rect">
            <a:avLst/>
          </a:prstGeom>
          <a:effectLst>
            <a:outerShdw blurRad="254000" dist="127000" dir="5400000" rotWithShape="0">
              <a:srgbClr val="000000">
                <a:alpha val="70000"/>
              </a:srgbClr>
            </a:outerShdw>
          </a:effectLst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6506767" y="8574930"/>
            <a:ext cx="4861517" cy="492256"/>
          </a:xfrm>
          <a:prstGeom prst="rect">
            <a:avLst/>
          </a:prstGeom>
        </p:spPr>
        <p:txBody>
          <a:bodyPr anchor="ctr"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Слайд с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asted-image.pdf" descr="pasted-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55341" y="8566646"/>
            <a:ext cx="896976" cy="534224"/>
          </a:xfrm>
          <a:prstGeom prst="rect">
            <a:avLst/>
          </a:prstGeom>
          <a:ln w="12700">
            <a:miter lim="400000"/>
          </a:ln>
        </p:spPr>
      </p:pic>
      <p:sp>
        <p:nvSpPr>
          <p:cNvPr id="3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634000" y="1435100"/>
            <a:ext cx="9736802" cy="1675491"/>
          </a:xfrm>
          <a:prstGeom prst="rect">
            <a:avLst/>
          </a:prstGeom>
        </p:spPr>
        <p:txBody>
          <a:bodyPr/>
          <a:lstStyle>
            <a:lvl1pPr algn="l">
              <a:defRPr sz="6700">
                <a:latin typeface="DINPro-Bold"/>
                <a:ea typeface="DINPro-Bold"/>
                <a:cs typeface="DINPro-Bold"/>
                <a:sym typeface="DINPro-Bold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40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1639159" y="3209394"/>
            <a:ext cx="9726484" cy="4965635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Вступите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635012" y="7878233"/>
            <a:ext cx="9734775" cy="584204"/>
          </a:xfrm>
          <a:prstGeom prst="rect">
            <a:avLst/>
          </a:prstGeom>
        </p:spPr>
        <p:txBody>
          <a:bodyPr anchor="ctr"/>
          <a:lstStyle>
            <a:lvl1pPr>
              <a:defRPr sz="3000"/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646700" y="3160340"/>
            <a:ext cx="9736802" cy="3432920"/>
          </a:xfrm>
          <a:prstGeom prst="rect">
            <a:avLst/>
          </a:prstGeom>
        </p:spPr>
        <p:txBody>
          <a:bodyPr/>
          <a:lstStyle>
            <a:lvl1pPr algn="l" defTabSz="508000">
              <a:lnSpc>
                <a:spcPct val="80000"/>
              </a:lnSpc>
              <a:defRPr sz="8000">
                <a:latin typeface="DINPro-Bold"/>
                <a:ea typeface="DINPro-Bold"/>
                <a:cs typeface="DINPro-Bold"/>
                <a:sym typeface="DINPro-Bold"/>
              </a:defRPr>
            </a:lvl1pPr>
          </a:lstStyle>
          <a:p>
            <a:r>
              <a:t>Текст заголовка</a:t>
            </a:r>
          </a:p>
        </p:txBody>
      </p:sp>
      <p:pic>
        <p:nvPicPr>
          <p:cNvPr id="50" name="logo-hor (2).png" descr="logo-hor (2).png"/>
          <p:cNvPicPr>
            <a:picLocks noChangeAspect="1"/>
          </p:cNvPicPr>
          <p:nvPr/>
        </p:nvPicPr>
        <p:blipFill>
          <a:blip r:embed="rId2">
            <a:extLst/>
          </a:blip>
          <a:srcRect t="11460" b="11460"/>
          <a:stretch>
            <a:fillRect/>
          </a:stretch>
        </p:blipFill>
        <p:spPr>
          <a:xfrm>
            <a:off x="1855399" y="1343667"/>
            <a:ext cx="1905038" cy="886634"/>
          </a:xfrm>
          <a:prstGeom prst="rect">
            <a:avLst/>
          </a:prstGeom>
          <a:ln w="12700">
            <a:miter lim="400000"/>
          </a:ln>
        </p:spPr>
      </p:pic>
      <p:sp>
        <p:nvSpPr>
          <p:cNvPr id="5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sted-image.pdf" descr="pasted-image.pdf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3162085" y="2865682"/>
            <a:ext cx="6680632" cy="3978846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975360" y="3029937"/>
            <a:ext cx="11054081" cy="24971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4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1950720" y="5527040"/>
            <a:ext cx="9103360" cy="42265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5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0" i="0" u="none" strike="noStrike" cap="none" spc="0" baseline="0">
          <a:ln>
            <a:noFill/>
          </a:ln>
          <a:solidFill>
            <a:srgbClr val="000000"/>
          </a:solidFill>
          <a:uFillTx/>
          <a:latin typeface="DINPro-Black"/>
          <a:ea typeface="DINPro-Black"/>
          <a:cs typeface="DINPro-Black"/>
          <a:sym typeface="DINPro-Black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0" i="0" u="none" strike="noStrike" cap="none" spc="0" baseline="0">
          <a:ln>
            <a:noFill/>
          </a:ln>
          <a:solidFill>
            <a:srgbClr val="000000"/>
          </a:solidFill>
          <a:uFillTx/>
          <a:latin typeface="DINPro-Black"/>
          <a:ea typeface="DINPro-Black"/>
          <a:cs typeface="DINPro-Black"/>
          <a:sym typeface="DINPro-Black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0" i="0" u="none" strike="noStrike" cap="none" spc="0" baseline="0">
          <a:ln>
            <a:noFill/>
          </a:ln>
          <a:solidFill>
            <a:srgbClr val="000000"/>
          </a:solidFill>
          <a:uFillTx/>
          <a:latin typeface="DINPro-Black"/>
          <a:ea typeface="DINPro-Black"/>
          <a:cs typeface="DINPro-Black"/>
          <a:sym typeface="DINPro-Black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0" i="0" u="none" strike="noStrike" cap="none" spc="0" baseline="0">
          <a:ln>
            <a:noFill/>
          </a:ln>
          <a:solidFill>
            <a:srgbClr val="000000"/>
          </a:solidFill>
          <a:uFillTx/>
          <a:latin typeface="DINPro-Black"/>
          <a:ea typeface="DINPro-Black"/>
          <a:cs typeface="DINPro-Black"/>
          <a:sym typeface="DINPro-Black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0" i="0" u="none" strike="noStrike" cap="none" spc="0" baseline="0">
          <a:ln>
            <a:noFill/>
          </a:ln>
          <a:solidFill>
            <a:srgbClr val="000000"/>
          </a:solidFill>
          <a:uFillTx/>
          <a:latin typeface="DINPro-Black"/>
          <a:ea typeface="DINPro-Black"/>
          <a:cs typeface="DINPro-Black"/>
          <a:sym typeface="DINPro-Black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0" i="0" u="none" strike="noStrike" cap="none" spc="0" baseline="0">
          <a:ln>
            <a:noFill/>
          </a:ln>
          <a:solidFill>
            <a:srgbClr val="000000"/>
          </a:solidFill>
          <a:uFillTx/>
          <a:latin typeface="DINPro-Black"/>
          <a:ea typeface="DINPro-Black"/>
          <a:cs typeface="DINPro-Black"/>
          <a:sym typeface="DINPro-Black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0" i="0" u="none" strike="noStrike" cap="none" spc="0" baseline="0">
          <a:ln>
            <a:noFill/>
          </a:ln>
          <a:solidFill>
            <a:srgbClr val="000000"/>
          </a:solidFill>
          <a:uFillTx/>
          <a:latin typeface="DINPro-Black"/>
          <a:ea typeface="DINPro-Black"/>
          <a:cs typeface="DINPro-Black"/>
          <a:sym typeface="DINPro-Black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0" i="0" u="none" strike="noStrike" cap="none" spc="0" baseline="0">
          <a:ln>
            <a:noFill/>
          </a:ln>
          <a:solidFill>
            <a:srgbClr val="000000"/>
          </a:solidFill>
          <a:uFillTx/>
          <a:latin typeface="DINPro-Black"/>
          <a:ea typeface="DINPro-Black"/>
          <a:cs typeface="DINPro-Black"/>
          <a:sym typeface="DINPro-Black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0" i="0" u="none" strike="noStrike" cap="none" spc="0" baseline="0">
          <a:ln>
            <a:noFill/>
          </a:ln>
          <a:solidFill>
            <a:srgbClr val="000000"/>
          </a:solidFill>
          <a:uFillTx/>
          <a:latin typeface="DINPro-Black"/>
          <a:ea typeface="DINPro-Black"/>
          <a:cs typeface="DINPro-Black"/>
          <a:sym typeface="DINPro-Black"/>
        </a:defRPr>
      </a:lvl9pPr>
    </p:titleStyle>
    <p:bodyStyle>
      <a:lvl1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DINPro-Regular"/>
          <a:ea typeface="DINPro-Regular"/>
          <a:cs typeface="DINPro-Regular"/>
          <a:sym typeface="DINPro-Regular"/>
        </a:defRPr>
      </a:lvl1pPr>
      <a:lvl2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DINPro-Regular"/>
          <a:ea typeface="DINPro-Regular"/>
          <a:cs typeface="DINPro-Regular"/>
          <a:sym typeface="DINPro-Regular"/>
        </a:defRPr>
      </a:lvl2pPr>
      <a:lvl3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DINPro-Regular"/>
          <a:ea typeface="DINPro-Regular"/>
          <a:cs typeface="DINPro-Regular"/>
          <a:sym typeface="DINPro-Regular"/>
        </a:defRPr>
      </a:lvl3pPr>
      <a:lvl4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DINPro-Regular"/>
          <a:ea typeface="DINPro-Regular"/>
          <a:cs typeface="DINPro-Regular"/>
          <a:sym typeface="DINPro-Regular"/>
        </a:defRPr>
      </a:lvl4pPr>
      <a:lvl5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DINPro-Regular"/>
          <a:ea typeface="DINPro-Regular"/>
          <a:cs typeface="DINPro-Regular"/>
          <a:sym typeface="DINPro-Regular"/>
        </a:defRPr>
      </a:lvl5pPr>
      <a:lvl6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DINPro-Regular"/>
          <a:ea typeface="DINPro-Regular"/>
          <a:cs typeface="DINPro-Regular"/>
          <a:sym typeface="DINPro-Regular"/>
        </a:defRPr>
      </a:lvl6pPr>
      <a:lvl7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DINPro-Regular"/>
          <a:ea typeface="DINPro-Regular"/>
          <a:cs typeface="DINPro-Regular"/>
          <a:sym typeface="DINPro-Regular"/>
        </a:defRPr>
      </a:lvl7pPr>
      <a:lvl8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DINPro-Regular"/>
          <a:ea typeface="DINPro-Regular"/>
          <a:cs typeface="DINPro-Regular"/>
          <a:sym typeface="DINPro-Regular"/>
        </a:defRPr>
      </a:lvl8pPr>
      <a:lvl9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DINPro-Regular"/>
          <a:ea typeface="DINPro-Regular"/>
          <a:cs typeface="DINPro-Regular"/>
          <a:sym typeface="DINPro-Regular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Автор, Дата"/>
          <p:cNvSpPr txBox="1">
            <a:spLocks noGrp="1"/>
          </p:cNvSpPr>
          <p:nvPr>
            <p:ph type="body" sz="quarter" idx="1"/>
          </p:nvPr>
        </p:nvSpPr>
        <p:spPr>
          <a:xfrm>
            <a:off x="1635014" y="7878233"/>
            <a:ext cx="9734771" cy="584204"/>
          </a:xfrm>
          <a:prstGeom prst="rect">
            <a:avLst/>
          </a:prstGeom>
        </p:spPr>
        <p:txBody>
          <a:bodyPr/>
          <a:lstStyle/>
          <a:p>
            <a:r>
              <a:rPr lang="ru-RU" dirty="0"/>
              <a:t>Наблюдатели Петербурга</a:t>
            </a:r>
            <a:endParaRPr dirty="0"/>
          </a:p>
        </p:txBody>
      </p:sp>
      <p:sp>
        <p:nvSpPr>
          <p:cNvPr id="71" name="Название проекта…"/>
          <p:cNvSpPr txBox="1">
            <a:spLocks noGrp="1"/>
          </p:cNvSpPr>
          <p:nvPr>
            <p:ph type="title"/>
          </p:nvPr>
        </p:nvSpPr>
        <p:spPr>
          <a:xfrm>
            <a:off x="1646699" y="4272315"/>
            <a:ext cx="9736802" cy="3432922"/>
          </a:xfrm>
          <a:prstGeom prst="rect">
            <a:avLst/>
          </a:prstGeom>
        </p:spPr>
        <p:txBody>
          <a:bodyPr/>
          <a:lstStyle/>
          <a:p>
            <a:pPr algn="ctr" defTabSz="492759">
              <a:lnSpc>
                <a:spcPct val="100000"/>
              </a:lnSpc>
              <a:defRPr sz="7700"/>
            </a:pPr>
            <a:r>
              <a:rPr lang="ru-RU" dirty="0"/>
              <a:t>Открытый протокол</a:t>
            </a:r>
            <a:endParaRPr dirty="0"/>
          </a:p>
          <a:p>
            <a:pPr algn="ctr" defTabSz="492759">
              <a:defRPr sz="3800">
                <a:solidFill>
                  <a:srgbClr val="53585F"/>
                </a:solidFill>
              </a:defRPr>
            </a:pPr>
            <a:r>
              <a:rPr dirty="0"/>
              <a:t/>
            </a:r>
            <a:br>
              <a:rPr dirty="0"/>
            </a:br>
            <a:endParaRPr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D9C352F-B1E8-47B3-9AB0-8749C99873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2273" y="1823928"/>
            <a:ext cx="2340252" cy="224434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126D9A6-AC2B-464A-8C7A-4E18B75C3C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21329" y="7705237"/>
            <a:ext cx="1238250" cy="981075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BC9E07D-19E5-41A0-9976-6122C6B59B4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81850" y="3282123"/>
            <a:ext cx="5418667" cy="4064000"/>
          </a:xfrm>
          <a:prstGeom prst="rect">
            <a:avLst/>
          </a:prstGeom>
        </p:spPr>
      </p:pic>
      <p:sp>
        <p:nvSpPr>
          <p:cNvPr id="7" name="17:45">
            <a:extLst>
              <a:ext uri="{FF2B5EF4-FFF2-40B4-BE49-F238E27FC236}">
                <a16:creationId xmlns:a16="http://schemas.microsoft.com/office/drawing/2014/main" id="{CC0DE355-83D7-4AD9-B641-CB6BB8B4412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33999" y="342029"/>
            <a:ext cx="9736802" cy="2776228"/>
          </a:xfrm>
          <a:prstGeom prst="rect">
            <a:avLst/>
          </a:prstGeom>
        </p:spPr>
        <p:txBody>
          <a:bodyPr/>
          <a:lstStyle/>
          <a:p>
            <a:r>
              <a:rPr lang="ru-RU" dirty="0"/>
              <a:t>Проблема с протоколами</a:t>
            </a:r>
            <a:endParaRPr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3211A0A-CB57-4F9E-A006-38CB57B26477}"/>
              </a:ext>
            </a:extLst>
          </p:cNvPr>
          <p:cNvSpPr txBox="1"/>
          <p:nvPr/>
        </p:nvSpPr>
        <p:spPr>
          <a:xfrm>
            <a:off x="4559484" y="1384842"/>
            <a:ext cx="8208249" cy="785856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571500" marR="0" indent="-57150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ru-RU" sz="3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Наш </a:t>
            </a:r>
            <a:r>
              <a:rPr kumimoji="0" lang="ru-RU" sz="36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телеграм</a:t>
            </a:r>
            <a:r>
              <a:rPr kumimoji="0" lang="ru-RU" sz="3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-бот в день выборов собирает фотографии протоколов от наблюдателей</a:t>
            </a:r>
            <a:br>
              <a:rPr kumimoji="0" lang="ru-RU" sz="3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</a:br>
            <a:endParaRPr kumimoji="0" lang="ru-RU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Neue"/>
            </a:endParaRPr>
          </a:p>
          <a:p>
            <a:pPr marL="571500" marR="0" indent="-57150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ru-RU" dirty="0"/>
              <a:t>Надо их быстро распознавать и вносить в</a:t>
            </a:r>
            <a:r>
              <a:rPr lang="en-US" dirty="0"/>
              <a:t> </a:t>
            </a:r>
            <a:r>
              <a:rPr lang="ru-RU" dirty="0"/>
              <a:t>сводную таблицу</a:t>
            </a:r>
            <a:br>
              <a:rPr lang="ru-RU" dirty="0"/>
            </a:br>
            <a:endParaRPr lang="ru-RU" dirty="0"/>
          </a:p>
          <a:p>
            <a:pPr marL="571500" marR="0" indent="-57150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ru-RU" sz="3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Хитрый ЦИК перемешал все данные в </a:t>
            </a: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QR-</a:t>
            </a:r>
            <a:r>
              <a:rPr kumimoji="0" lang="ru-RU" sz="3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коде</a:t>
            </a:r>
            <a:br>
              <a:rPr kumimoji="0" lang="ru-RU" sz="3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</a:br>
            <a:endParaRPr kumimoji="0" lang="ru-RU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Neue"/>
            </a:endParaRPr>
          </a:p>
          <a:p>
            <a:pPr marL="571500" marR="0" indent="-57150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ru-RU" dirty="0"/>
              <a:t>Приходится их расставлять вручную и терять время. А надо быстро, т.к. можно успеть предотвратить подмену протокола</a:t>
            </a:r>
            <a:endParaRPr kumimoji="0" lang="ru-RU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Neue"/>
            </a:endParaRP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3AD981B7-AC20-4C42-BC06-E0F60F85C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8282" y="444380"/>
            <a:ext cx="9736802" cy="1364542"/>
          </a:xfrm>
        </p:spPr>
        <p:txBody>
          <a:bodyPr/>
          <a:lstStyle/>
          <a:p>
            <a:r>
              <a:rPr lang="ru-RU" dirty="0"/>
              <a:t>Проблема с </a:t>
            </a:r>
            <a:r>
              <a:rPr lang="en-US" dirty="0"/>
              <a:t>QR</a:t>
            </a: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8CD216C-99D6-43AF-97B8-9C2CA3BF89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642" y="-616225"/>
            <a:ext cx="3144148" cy="693708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CF58D77-DBF5-416D-BE98-EEA127CBB9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4387" y="3369264"/>
            <a:ext cx="8200413" cy="3015072"/>
          </a:xfrm>
          <a:prstGeom prst="rect">
            <a:avLst/>
          </a:prstGeom>
        </p:spPr>
      </p:pic>
      <p:cxnSp>
        <p:nvCxnSpPr>
          <p:cNvPr id="12" name="Соединитель: уступ 11">
            <a:extLst>
              <a:ext uri="{FF2B5EF4-FFF2-40B4-BE49-F238E27FC236}">
                <a16:creationId xmlns:a16="http://schemas.microsoft.com/office/drawing/2014/main" id="{59EF882C-32A2-4263-BAC5-8F8090049F28}"/>
              </a:ext>
            </a:extLst>
          </p:cNvPr>
          <p:cNvCxnSpPr/>
          <p:nvPr/>
        </p:nvCxnSpPr>
        <p:spPr>
          <a:xfrm>
            <a:off x="3160643" y="3697357"/>
            <a:ext cx="1490870" cy="576469"/>
          </a:xfrm>
          <a:prstGeom prst="bentConnector3">
            <a:avLst/>
          </a:prstGeom>
          <a:noFill/>
          <a:ln w="57150" cap="flat">
            <a:solidFill>
              <a:srgbClr val="FF0000"/>
            </a:solidFill>
            <a:prstDash val="solid"/>
            <a:round/>
            <a:tailEnd type="triangle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4" name="Соединитель: уступ 13">
            <a:extLst>
              <a:ext uri="{FF2B5EF4-FFF2-40B4-BE49-F238E27FC236}">
                <a16:creationId xmlns:a16="http://schemas.microsoft.com/office/drawing/2014/main" id="{4EB3A75E-DF72-42A3-B811-DD3DD63EBACC}"/>
              </a:ext>
            </a:extLst>
          </p:cNvPr>
          <p:cNvCxnSpPr>
            <a:cxnSpLocks/>
          </p:cNvCxnSpPr>
          <p:nvPr/>
        </p:nvCxnSpPr>
        <p:spPr>
          <a:xfrm>
            <a:off x="3237080" y="4432641"/>
            <a:ext cx="1414433" cy="1047134"/>
          </a:xfrm>
          <a:prstGeom prst="bentConnector3">
            <a:avLst/>
          </a:prstGeom>
          <a:noFill/>
          <a:ln w="57150" cap="flat">
            <a:solidFill>
              <a:srgbClr val="FF0000"/>
            </a:solidFill>
            <a:prstDash val="solid"/>
            <a:round/>
            <a:tailEnd type="triangle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6" name="Соединитель: уступ 15">
            <a:extLst>
              <a:ext uri="{FF2B5EF4-FFF2-40B4-BE49-F238E27FC236}">
                <a16:creationId xmlns:a16="http://schemas.microsoft.com/office/drawing/2014/main" id="{4F9E8475-BB63-4343-8485-A7C60E3B36C8}"/>
              </a:ext>
            </a:extLst>
          </p:cNvPr>
          <p:cNvCxnSpPr>
            <a:cxnSpLocks/>
          </p:cNvCxnSpPr>
          <p:nvPr/>
        </p:nvCxnSpPr>
        <p:spPr>
          <a:xfrm flipV="1">
            <a:off x="3160643" y="3591553"/>
            <a:ext cx="2027583" cy="1682176"/>
          </a:xfrm>
          <a:prstGeom prst="bentConnector3">
            <a:avLst/>
          </a:prstGeom>
          <a:noFill/>
          <a:ln w="57150" cap="flat">
            <a:solidFill>
              <a:srgbClr val="FF0000"/>
            </a:solidFill>
            <a:prstDash val="solid"/>
            <a:round/>
            <a:tailEnd type="triangle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8" name="Соединитель: уступ 17">
            <a:extLst>
              <a:ext uri="{FF2B5EF4-FFF2-40B4-BE49-F238E27FC236}">
                <a16:creationId xmlns:a16="http://schemas.microsoft.com/office/drawing/2014/main" id="{027A74E4-14A9-4061-A0A7-12673B1AEBB5}"/>
              </a:ext>
            </a:extLst>
          </p:cNvPr>
          <p:cNvCxnSpPr>
            <a:cxnSpLocks/>
          </p:cNvCxnSpPr>
          <p:nvPr/>
        </p:nvCxnSpPr>
        <p:spPr>
          <a:xfrm>
            <a:off x="3237082" y="5585157"/>
            <a:ext cx="1792118" cy="1471203"/>
          </a:xfrm>
          <a:prstGeom prst="bentConnector3">
            <a:avLst/>
          </a:prstGeom>
          <a:noFill/>
          <a:ln w="57150" cap="flat">
            <a:solidFill>
              <a:srgbClr val="FF0000"/>
            </a:solidFill>
            <a:prstDash val="solid"/>
            <a:round/>
            <a:tailEnd type="triangle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FDD0D521-5B68-4B13-8733-F8CA549BD404}"/>
              </a:ext>
            </a:extLst>
          </p:cNvPr>
          <p:cNvSpPr txBox="1"/>
          <p:nvPr/>
        </p:nvSpPr>
        <p:spPr>
          <a:xfrm>
            <a:off x="5923089" y="7185265"/>
            <a:ext cx="359073" cy="656590"/>
          </a:xfrm>
          <a:prstGeom prst="rect">
            <a:avLst/>
          </a:prstGeom>
          <a:noFill/>
          <a:ln w="12700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1" u="none" strike="noStrike" cap="none" spc="0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?</a:t>
            </a:r>
            <a:endParaRPr kumimoji="0" lang="ru-RU" sz="3600" b="0" i="1" u="none" strike="noStrike" cap="none" spc="0" normalizeH="0" baseline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FillTx/>
              <a:latin typeface="+mn-lt"/>
              <a:ea typeface="+mn-ea"/>
              <a:cs typeface="+mn-cs"/>
              <a:sym typeface="Helvetica Neue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A9F0E80-4B9C-4296-9095-1C900B19C96B}"/>
              </a:ext>
            </a:extLst>
          </p:cNvPr>
          <p:cNvSpPr txBox="1"/>
          <p:nvPr/>
        </p:nvSpPr>
        <p:spPr>
          <a:xfrm>
            <a:off x="7616529" y="6856970"/>
            <a:ext cx="359073" cy="656590"/>
          </a:xfrm>
          <a:prstGeom prst="rect">
            <a:avLst/>
          </a:prstGeom>
          <a:noFill/>
          <a:ln w="12700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1" u="none" strike="noStrike" cap="none" spc="0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?</a:t>
            </a:r>
            <a:endParaRPr kumimoji="0" lang="ru-RU" sz="3600" b="0" i="1" u="none" strike="noStrike" cap="none" spc="0" normalizeH="0" baseline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FillTx/>
              <a:latin typeface="+mn-lt"/>
              <a:ea typeface="+mn-ea"/>
              <a:cs typeface="+mn-cs"/>
              <a:sym typeface="Helvetica Neue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23DF18E-377F-47ED-A913-D3DCC94E0E67}"/>
              </a:ext>
            </a:extLst>
          </p:cNvPr>
          <p:cNvSpPr txBox="1"/>
          <p:nvPr/>
        </p:nvSpPr>
        <p:spPr>
          <a:xfrm>
            <a:off x="6826446" y="6515717"/>
            <a:ext cx="245798" cy="656590"/>
          </a:xfrm>
          <a:prstGeom prst="rect">
            <a:avLst/>
          </a:prstGeom>
          <a:noFill/>
          <a:ln w="12700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1" u="none" strike="noStrike" cap="none" spc="0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?</a:t>
            </a:r>
            <a:endParaRPr kumimoji="0" lang="ru-RU" sz="3600" b="0" i="1" u="none" strike="noStrike" cap="none" spc="0" normalizeH="0" baseline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FillTx/>
              <a:latin typeface="+mn-lt"/>
              <a:ea typeface="+mn-ea"/>
              <a:cs typeface="+mn-cs"/>
              <a:sym typeface="Helvetica Neue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4200803-BE96-464E-9862-577E195A09E7}"/>
              </a:ext>
            </a:extLst>
          </p:cNvPr>
          <p:cNvSpPr txBox="1"/>
          <p:nvPr/>
        </p:nvSpPr>
        <p:spPr>
          <a:xfrm>
            <a:off x="6652115" y="2444300"/>
            <a:ext cx="359073" cy="656590"/>
          </a:xfrm>
          <a:prstGeom prst="rect">
            <a:avLst/>
          </a:prstGeom>
          <a:noFill/>
          <a:ln w="12700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1" u="none" strike="noStrike" cap="none" spc="0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?</a:t>
            </a:r>
            <a:endParaRPr kumimoji="0" lang="ru-RU" sz="3600" b="0" i="1" u="none" strike="noStrike" cap="none" spc="0" normalizeH="0" baseline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FillTx/>
              <a:latin typeface="+mn-lt"/>
              <a:ea typeface="+mn-ea"/>
              <a:cs typeface="+mn-cs"/>
              <a:sym typeface="Helvetica Neue"/>
            </a:endParaRP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8706" y="384201"/>
            <a:ext cx="9736802" cy="1131448"/>
          </a:xfrm>
        </p:spPr>
        <p:txBody>
          <a:bodyPr/>
          <a:lstStyle/>
          <a:p>
            <a:r>
              <a:rPr lang="ru-RU" dirty="0" smtClean="0"/>
              <a:t>Путь к решению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415" y="1853852"/>
            <a:ext cx="3385504" cy="451400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9369" y="1808381"/>
            <a:ext cx="3419607" cy="455947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129392" y="1808381"/>
            <a:ext cx="3256767" cy="25648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ru-RU" sz="1000" dirty="0"/>
              <a:t> Сто сем</a:t>
            </a:r>
          </a:p>
          <a:p>
            <a:r>
              <a:rPr lang="ru-RU" sz="1000" dirty="0"/>
              <a:t>----------------------------------</a:t>
            </a:r>
          </a:p>
          <a:p>
            <a:r>
              <a:rPr lang="ru-RU" sz="1000" dirty="0"/>
              <a:t>| Пятьдесят два о</a:t>
            </a:r>
          </a:p>
          <a:p>
            <a:r>
              <a:rPr lang="ru-RU" sz="1000" dirty="0"/>
              <a:t>----------------------------------</a:t>
            </a:r>
          </a:p>
          <a:p>
            <a:r>
              <a:rPr lang="ru-RU" sz="1000" dirty="0"/>
              <a:t>| Семьсот </a:t>
            </a:r>
            <a:r>
              <a:rPr lang="ru-RU" sz="1000" dirty="0" err="1"/>
              <a:t>левяносто</a:t>
            </a:r>
            <a:r>
              <a:rPr lang="ru-RU" sz="1000" dirty="0"/>
              <a:t> три  —</a:t>
            </a:r>
          </a:p>
          <a:p>
            <a:r>
              <a:rPr lang="ru-RU" sz="1000" dirty="0"/>
              <a:t>----------------------------------</a:t>
            </a:r>
          </a:p>
          <a:p>
            <a:r>
              <a:rPr lang="ru-RU" sz="1000" dirty="0"/>
              <a:t>| Пять</a:t>
            </a:r>
          </a:p>
          <a:p>
            <a:r>
              <a:rPr lang="ru-RU" sz="1000" dirty="0"/>
              <a:t>----------------------------------</a:t>
            </a:r>
          </a:p>
          <a:p>
            <a:r>
              <a:rPr lang="ru-RU" sz="1000" dirty="0"/>
              <a:t>| ОУ ты ООО</a:t>
            </a:r>
          </a:p>
          <a:p>
            <a:r>
              <a:rPr lang="ru-RU" sz="1000" dirty="0"/>
              <a:t>----------------------------------</a:t>
            </a:r>
          </a:p>
          <a:p>
            <a:r>
              <a:rPr lang="ru-RU" sz="1000" dirty="0"/>
              <a:t>} Семнадцать о</a:t>
            </a:r>
          </a:p>
          <a:p>
            <a:r>
              <a:rPr lang="ru-RU" sz="1000" dirty="0"/>
              <a:t>----------------------------------</a:t>
            </a:r>
          </a:p>
          <a:p>
            <a:r>
              <a:rPr lang="ru-RU" sz="1000" dirty="0"/>
              <a:t>1 Сорок воем о</a:t>
            </a:r>
          </a:p>
          <a:p>
            <a:r>
              <a:rPr lang="ru-RU" sz="1000" dirty="0"/>
              <a:t>----------------------------------</a:t>
            </a:r>
          </a:p>
          <a:p>
            <a:r>
              <a:rPr lang="ru-RU" sz="1000" dirty="0" err="1"/>
              <a:t>ГНоь</a:t>
            </a:r>
            <a:endParaRPr lang="ru-RU" sz="1000" dirty="0"/>
          </a:p>
          <a:p>
            <a:r>
              <a:rPr lang="ru-RU" sz="1000" dirty="0"/>
              <a:t>----------------------------------</a:t>
            </a:r>
            <a:endParaRPr kumimoji="0" lang="ru-RU" sz="1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Helvetica Neue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08706" y="6892960"/>
            <a:ext cx="9177192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Распознавание текста и сравнение текста</a:t>
            </a:r>
            <a:endParaRPr kumimoji="0" lang="ru-RU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658220862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Спасибо!"/>
          <p:cNvSpPr txBox="1">
            <a:spLocks noGrp="1"/>
          </p:cNvSpPr>
          <p:nvPr>
            <p:ph type="title"/>
          </p:nvPr>
        </p:nvSpPr>
        <p:spPr>
          <a:xfrm>
            <a:off x="1646699" y="3803806"/>
            <a:ext cx="9736802" cy="2776228"/>
          </a:xfrm>
          <a:prstGeom prst="rect">
            <a:avLst/>
          </a:prstGeom>
        </p:spPr>
        <p:txBody>
          <a:bodyPr/>
          <a:lstStyle/>
          <a:p>
            <a:r>
              <a:rPr dirty="0" err="1"/>
              <a:t>Спасибо</a:t>
            </a:r>
            <a:r>
              <a:rPr lang="ru-RU" dirty="0"/>
              <a:t> за внимание</a:t>
            </a:r>
            <a:r>
              <a:rPr dirty="0"/>
              <a:t>!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83</Words>
  <Application>Microsoft Office PowerPoint</Application>
  <PresentationFormat>Произвольный</PresentationFormat>
  <Paragraphs>33</Paragraphs>
  <Slides>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2" baseType="lpstr">
      <vt:lpstr>Arial</vt:lpstr>
      <vt:lpstr>DINPro-Black</vt:lpstr>
      <vt:lpstr>DINPro-Bold</vt:lpstr>
      <vt:lpstr>DINPro-Regular</vt:lpstr>
      <vt:lpstr>Helvetica Light</vt:lpstr>
      <vt:lpstr>Helvetica Neue</vt:lpstr>
      <vt:lpstr>White</vt:lpstr>
      <vt:lpstr>Открытый протокол  </vt:lpstr>
      <vt:lpstr>Проблема с протоколами</vt:lpstr>
      <vt:lpstr>Проблема с QR</vt:lpstr>
      <vt:lpstr>Путь к решению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Открытый протокол</dc:title>
  <dc:creator>OP2</dc:creator>
  <cp:lastModifiedBy>Lev</cp:lastModifiedBy>
  <cp:revision>9</cp:revision>
  <dcterms:modified xsi:type="dcterms:W3CDTF">2019-02-25T08:47:43Z</dcterms:modified>
</cp:coreProperties>
</file>